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99" r:id="rId6"/>
    <p:sldId id="277" r:id="rId7"/>
    <p:sldId id="301" r:id="rId8"/>
    <p:sldId id="303" r:id="rId9"/>
    <p:sldId id="276" r:id="rId10"/>
    <p:sldId id="300" r:id="rId11"/>
    <p:sldId id="281" r:id="rId12"/>
    <p:sldId id="282" r:id="rId13"/>
    <p:sldId id="283" r:id="rId14"/>
    <p:sldId id="284" r:id="rId15"/>
    <p:sldId id="291" r:id="rId16"/>
    <p:sldId id="292" r:id="rId17"/>
    <p:sldId id="293" r:id="rId18"/>
    <p:sldId id="286" r:id="rId19"/>
    <p:sldId id="287" r:id="rId20"/>
    <p:sldId id="288" r:id="rId21"/>
    <p:sldId id="294" r:id="rId22"/>
    <p:sldId id="295" r:id="rId23"/>
    <p:sldId id="296" r:id="rId24"/>
    <p:sldId id="297" r:id="rId25"/>
    <p:sldId id="298" r:id="rId26"/>
    <p:sldId id="305" r:id="rId27"/>
    <p:sldId id="306" r:id="rId28"/>
    <p:sldId id="267" r:id="rId29"/>
    <p:sldId id="270" r:id="rId30"/>
    <p:sldId id="304" r:id="rId31"/>
    <p:sldId id="272" r:id="rId32"/>
    <p:sldId id="275" r:id="rId33"/>
  </p:sldIdLst>
  <p:sldSz cx="18288000" cy="10287000"/>
  <p:notesSz cx="6858000" cy="9144000"/>
  <p:embeddedFontLst>
    <p:embeddedFont>
      <p:font typeface="思源黑体" panose="02010600030101010101" charset="-122"/>
      <p:regular r:id="rId34"/>
    </p:embeddedFont>
    <p:embeddedFont>
      <p:font typeface="思源黑体 Bold" panose="02010600030101010101" charset="-122"/>
      <p:regular r:id="rId35"/>
    </p:embeddedFont>
    <p:embeddedFont>
      <p:font typeface="思源黑体-粗体 Bold" panose="02010600030101010101" charset="-122"/>
      <p:regular r:id="rId36"/>
    </p:embeddedFont>
    <p:embeddedFont>
      <p:font typeface="Aharoni CLM Bold" panose="02010600030101010101" charset="-79"/>
      <p:regular r:id="rId37"/>
      <p:bold r:id="rId38"/>
    </p:embeddedFont>
    <p:embeddedFont>
      <p:font typeface="Calibri" panose="020F050202020403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26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8.png"/><Relationship Id="rId7" Type="http://schemas.openxmlformats.org/officeDocument/2006/relationships/image" Target="../media/image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2.png"/><Relationship Id="rId7" Type="http://schemas.openxmlformats.org/officeDocument/2006/relationships/image" Target="../media/image4.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4.png"/><Relationship Id="rId7" Type="http://schemas.openxmlformats.org/officeDocument/2006/relationships/image" Target="../media/image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6.png"/><Relationship Id="rId7" Type="http://schemas.openxmlformats.org/officeDocument/2006/relationships/image" Target="../media/image4.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svg"/></Relationships>
</file>

<file path=ppt/slides/_rels/slide2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8.png"/><Relationship Id="rId7"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image" Target="../media/image49.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2.sv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1.png"/><Relationship Id="rId17" Type="http://schemas.openxmlformats.org/officeDocument/2006/relationships/image" Target="../media/image6.svg"/><Relationship Id="rId2" Type="http://schemas.openxmlformats.org/officeDocument/2006/relationships/image" Target="../media/image51.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2.sv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1.png"/><Relationship Id="rId17" Type="http://schemas.openxmlformats.org/officeDocument/2006/relationships/image" Target="../media/image6.svg"/><Relationship Id="rId2" Type="http://schemas.openxmlformats.org/officeDocument/2006/relationships/image" Target="../media/image51.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309626"/>
            <a:chOff x="0" y="0"/>
            <a:chExt cx="4816593" cy="871671"/>
          </a:xfrm>
        </p:grpSpPr>
        <p:sp>
          <p:nvSpPr>
            <p:cNvPr id="3" name="Freeform 3"/>
            <p:cNvSpPr/>
            <p:nvPr/>
          </p:nvSpPr>
          <p:spPr>
            <a:xfrm>
              <a:off x="0" y="0"/>
              <a:ext cx="4816592" cy="871671"/>
            </a:xfrm>
            <a:custGeom>
              <a:avLst/>
              <a:gdLst/>
              <a:ahLst/>
              <a:cxnLst/>
              <a:rect l="l" t="t" r="r" b="b"/>
              <a:pathLst>
                <a:path w="4816592" h="871671">
                  <a:moveTo>
                    <a:pt x="0" y="0"/>
                  </a:moveTo>
                  <a:lnTo>
                    <a:pt x="4816592" y="0"/>
                  </a:lnTo>
                  <a:lnTo>
                    <a:pt x="4816592" y="871671"/>
                  </a:lnTo>
                  <a:lnTo>
                    <a:pt x="0" y="871671"/>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729092" y="1775625"/>
            <a:ext cx="2829815" cy="2829815"/>
            <a:chOff x="0" y="0"/>
            <a:chExt cx="3773087" cy="3773087"/>
          </a:xfrm>
        </p:grpSpPr>
        <p:grpSp>
          <p:nvGrpSpPr>
            <p:cNvPr id="6" name="Group 6"/>
            <p:cNvGrpSpPr/>
            <p:nvPr/>
          </p:nvGrpSpPr>
          <p:grpSpPr>
            <a:xfrm>
              <a:off x="0" y="0"/>
              <a:ext cx="3773087" cy="3773087"/>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421"/>
                  </a:lnSpc>
                </a:pPr>
                <a:endParaRPr/>
              </a:p>
            </p:txBody>
          </p:sp>
        </p:grpSp>
        <p:grpSp>
          <p:nvGrpSpPr>
            <p:cNvPr id="9" name="Group 9"/>
            <p:cNvGrpSpPr>
              <a:grpSpLocks noChangeAspect="1"/>
            </p:cNvGrpSpPr>
            <p:nvPr/>
          </p:nvGrpSpPr>
          <p:grpSpPr>
            <a:xfrm>
              <a:off x="212222" y="212222"/>
              <a:ext cx="3348644" cy="3348644"/>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720" y="329720"/>
              <a:ext cx="3113648" cy="3113648"/>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0350" y="1479995"/>
              <a:ext cx="1832387" cy="1520858"/>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5442" y="1151982"/>
              <a:ext cx="1002204" cy="1329513"/>
            </a:xfrm>
            <a:prstGeom prst="rect">
              <a:avLst/>
            </a:prstGeom>
          </p:spPr>
        </p:pic>
      </p:grpSp>
      <p:grpSp>
        <p:nvGrpSpPr>
          <p:cNvPr id="16" name="Group 16"/>
          <p:cNvGrpSpPr/>
          <p:nvPr/>
        </p:nvGrpSpPr>
        <p:grpSpPr>
          <a:xfrm>
            <a:off x="4553624" y="7821673"/>
            <a:ext cx="3771096" cy="582938"/>
            <a:chOff x="0" y="0"/>
            <a:chExt cx="5028128" cy="777251"/>
          </a:xfrm>
        </p:grpSpPr>
        <p:grpSp>
          <p:nvGrpSpPr>
            <p:cNvPr id="17" name="Group 17"/>
            <p:cNvGrpSpPr/>
            <p:nvPr/>
          </p:nvGrpSpPr>
          <p:grpSpPr>
            <a:xfrm>
              <a:off x="0" y="0"/>
              <a:ext cx="777251" cy="777251"/>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2581" y="219024"/>
              <a:ext cx="492089" cy="364603"/>
            </a:xfrm>
            <a:prstGeom prst="rect">
              <a:avLst/>
            </a:prstGeom>
          </p:spPr>
        </p:pic>
        <p:sp>
          <p:nvSpPr>
            <p:cNvPr id="21" name="TextBox 21"/>
            <p:cNvSpPr txBox="1"/>
            <p:nvPr/>
          </p:nvSpPr>
          <p:spPr>
            <a:xfrm>
              <a:off x="996339" y="118643"/>
              <a:ext cx="4031789" cy="542115"/>
            </a:xfrm>
            <a:prstGeom prst="rect">
              <a:avLst/>
            </a:prstGeom>
          </p:spPr>
          <p:txBody>
            <a:bodyPr lIns="0" tIns="0" rIns="0" bIns="0" rtlCol="0" anchor="t">
              <a:spAutoFit/>
            </a:bodyPr>
            <a:lstStyle/>
            <a:p>
              <a:pPr>
                <a:lnSpc>
                  <a:spcPts val="3359"/>
                </a:lnSpc>
                <a:spcBef>
                  <a:spcPct val="0"/>
                </a:spcBef>
              </a:pPr>
              <a:r>
                <a:rPr lang="en-US" sz="2399" spc="359" dirty="0" err="1">
                  <a:solidFill>
                    <a:srgbClr val="304370"/>
                  </a:solidFill>
                  <a:ea typeface="思源黑体 Bold"/>
                </a:rPr>
                <a:t>汇报人</a:t>
              </a:r>
              <a:r>
                <a:rPr lang="en-US" sz="2399" spc="359" dirty="0">
                  <a:solidFill>
                    <a:srgbClr val="304370"/>
                  </a:solidFill>
                  <a:ea typeface="思源黑体 Bold"/>
                </a:rPr>
                <a:t>/</a:t>
              </a:r>
              <a:r>
                <a:rPr lang="zh-CN" altLang="en-US" sz="2399" spc="359" dirty="0">
                  <a:solidFill>
                    <a:srgbClr val="304370"/>
                  </a:solidFill>
                  <a:ea typeface="思源黑体 Bold"/>
                </a:rPr>
                <a:t>林羽</a:t>
              </a:r>
              <a:endParaRPr lang="en-US" sz="2399" spc="359" dirty="0">
                <a:solidFill>
                  <a:srgbClr val="304370"/>
                </a:solidFill>
                <a:ea typeface="思源黑体 Bold"/>
              </a:endParaRPr>
            </a:p>
          </p:txBody>
        </p:sp>
      </p:grpSp>
      <p:grpSp>
        <p:nvGrpSpPr>
          <p:cNvPr id="22" name="Group 22"/>
          <p:cNvGrpSpPr/>
          <p:nvPr/>
        </p:nvGrpSpPr>
        <p:grpSpPr>
          <a:xfrm>
            <a:off x="10115680" y="7821672"/>
            <a:ext cx="4209919" cy="1055627"/>
            <a:chOff x="0" y="0"/>
            <a:chExt cx="5105224" cy="1244338"/>
          </a:xfrm>
        </p:grpSpPr>
        <p:grpSp>
          <p:nvGrpSpPr>
            <p:cNvPr id="23" name="Group 23"/>
            <p:cNvGrpSpPr/>
            <p:nvPr/>
          </p:nvGrpSpPr>
          <p:grpSpPr>
            <a:xfrm>
              <a:off x="0" y="0"/>
              <a:ext cx="777251" cy="777251"/>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pic>
          <p:nvPicPr>
            <p:cNvPr id="26" name="Picture 2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29577" y="200533"/>
              <a:ext cx="318097" cy="376184"/>
            </a:xfrm>
            <a:prstGeom prst="rect">
              <a:avLst/>
            </a:prstGeom>
          </p:spPr>
        </p:pic>
        <p:sp>
          <p:nvSpPr>
            <p:cNvPr id="27" name="TextBox 27"/>
            <p:cNvSpPr txBox="1"/>
            <p:nvPr/>
          </p:nvSpPr>
          <p:spPr>
            <a:xfrm>
              <a:off x="996337" y="118643"/>
              <a:ext cx="4108887" cy="1125695"/>
            </a:xfrm>
            <a:prstGeom prst="rect">
              <a:avLst/>
            </a:prstGeom>
          </p:spPr>
          <p:txBody>
            <a:bodyPr wrap="square" lIns="0" tIns="0" rIns="0" bIns="0" rtlCol="0" anchor="t">
              <a:spAutoFit/>
            </a:bodyPr>
            <a:lstStyle/>
            <a:p>
              <a:pPr>
                <a:lnSpc>
                  <a:spcPts val="3359"/>
                </a:lnSpc>
                <a:spcBef>
                  <a:spcPct val="0"/>
                </a:spcBef>
              </a:pPr>
              <a:r>
                <a:rPr lang="en-US" sz="2399" spc="359" dirty="0">
                  <a:solidFill>
                    <a:srgbClr val="304370"/>
                  </a:solidFill>
                  <a:ea typeface="思源黑体 Bold"/>
                </a:rPr>
                <a:t>学 号/116052020021</a:t>
              </a:r>
            </a:p>
          </p:txBody>
        </p:sp>
      </p:grpSp>
      <p:sp>
        <p:nvSpPr>
          <p:cNvPr id="28" name="TextBox 28"/>
          <p:cNvSpPr txBox="1"/>
          <p:nvPr/>
        </p:nvSpPr>
        <p:spPr>
          <a:xfrm>
            <a:off x="1262067" y="5047502"/>
            <a:ext cx="15763866" cy="1463888"/>
          </a:xfrm>
          <a:prstGeom prst="rect">
            <a:avLst/>
          </a:prstGeom>
        </p:spPr>
        <p:txBody>
          <a:bodyPr lIns="0" tIns="0" rIns="0" bIns="0" rtlCol="0" anchor="t">
            <a:spAutoFit/>
          </a:bodyPr>
          <a:lstStyle/>
          <a:p>
            <a:pPr algn="ctr">
              <a:lnSpc>
                <a:spcPts val="11394"/>
              </a:lnSpc>
            </a:pPr>
            <a:r>
              <a:rPr lang="zh-CN" altLang="en-US" sz="10358" spc="507" dirty="0">
                <a:solidFill>
                  <a:srgbClr val="304370"/>
                </a:solidFill>
                <a:ea typeface="思源黑体-超粗体 Bold"/>
              </a:rPr>
              <a:t>数据分析期末汇报</a:t>
            </a:r>
            <a:endParaRPr lang="en-US" sz="10358" spc="507" dirty="0">
              <a:solidFill>
                <a:srgbClr val="304370"/>
              </a:solidFill>
              <a:ea typeface="思源黑体-超粗体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754669"/>
            <a:ext cx="1167893" cy="1167893"/>
            <a:chOff x="0" y="0"/>
            <a:chExt cx="1557191" cy="1557191"/>
          </a:xfrm>
        </p:grpSpPr>
        <p:grpSp>
          <p:nvGrpSpPr>
            <p:cNvPr id="6" name="Group 6"/>
            <p:cNvGrpSpPr>
              <a:grpSpLocks noChangeAspect="1"/>
            </p:cNvGrpSpPr>
            <p:nvPr/>
          </p:nvGrpSpPr>
          <p:grpSpPr>
            <a:xfrm>
              <a:off x="0" y="0"/>
              <a:ext cx="1557191" cy="1557191"/>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1940999"/>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34" name="TextBox 34"/>
          <p:cNvSpPr txBox="1"/>
          <p:nvPr/>
        </p:nvSpPr>
        <p:spPr>
          <a:xfrm>
            <a:off x="480459" y="3576660"/>
            <a:ext cx="2465703" cy="500458"/>
          </a:xfrm>
          <a:prstGeom prst="rect">
            <a:avLst/>
          </a:prstGeom>
        </p:spPr>
        <p:txBody>
          <a:bodyPr wrap="square" lIns="0" tIns="0" rIns="0" bIns="0" rtlCol="0" anchor="t">
            <a:spAutoFit/>
          </a:bodyPr>
          <a:lstStyle/>
          <a:p>
            <a:pPr marL="0" lvl="0" indent="0" algn="ctr">
              <a:lnSpc>
                <a:spcPts val="4096"/>
              </a:lnSpc>
              <a:spcBef>
                <a:spcPct val="0"/>
              </a:spcBef>
            </a:pPr>
            <a:r>
              <a:rPr lang="zh-CN" altLang="en-US" sz="3200" spc="640" dirty="0">
                <a:solidFill>
                  <a:srgbClr val="304370"/>
                </a:solidFill>
                <a:ea typeface="思源黑体-粗体 Bold"/>
              </a:rPr>
              <a:t>数据预处理</a:t>
            </a:r>
            <a:endParaRPr lang="en-US" sz="3200" u="none" spc="640" dirty="0">
              <a:solidFill>
                <a:srgbClr val="304370"/>
              </a:solidFill>
              <a:ea typeface="思源黑体-粗体 Bold"/>
            </a:endParaRPr>
          </a:p>
        </p:txBody>
      </p:sp>
      <p:sp>
        <p:nvSpPr>
          <p:cNvPr id="35" name="TextBox 35"/>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37" name="TextBox 37"/>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38" name="TextBox 38"/>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39" name="TextBox 39"/>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40" name="TextBox 40"/>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4. </a:t>
            </a:r>
            <a:r>
              <a:rPr lang="zh-CN" altLang="en-US" sz="3100" spc="310" dirty="0">
                <a:solidFill>
                  <a:srgbClr val="003070"/>
                </a:solidFill>
                <a:latin typeface="思源黑体-粗体 Bold" panose="02010600030101010101" charset="-122"/>
                <a:ea typeface="思源黑体-粗体 Bold" panose="02010600030101010101" charset="-122"/>
              </a:rPr>
              <a:t>正态检验</a:t>
            </a:r>
            <a:endParaRPr lang="en-US" sz="3100" spc="310" dirty="0">
              <a:solidFill>
                <a:srgbClr val="003070"/>
              </a:solidFill>
              <a:latin typeface="思源黑体-粗体 Bold" panose="02010600030101010101" charset="-122"/>
              <a:ea typeface="思源黑体-粗体 Bold" panose="02010600030101010101" charset="-122"/>
            </a:endParaRPr>
          </a:p>
        </p:txBody>
      </p:sp>
      <p:sp>
        <p:nvSpPr>
          <p:cNvPr id="51" name="TextBox 24">
            <a:extLst>
              <a:ext uri="{FF2B5EF4-FFF2-40B4-BE49-F238E27FC236}">
                <a16:creationId xmlns:a16="http://schemas.microsoft.com/office/drawing/2014/main" id="{038930F7-B65D-F2A2-2C66-B5E01691AFA9}"/>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pic>
        <p:nvPicPr>
          <p:cNvPr id="22" name="图片 21">
            <a:extLst>
              <a:ext uri="{FF2B5EF4-FFF2-40B4-BE49-F238E27FC236}">
                <a16:creationId xmlns:a16="http://schemas.microsoft.com/office/drawing/2014/main" id="{1C84D594-B980-8D21-5FA2-BC10F77A4E5E}"/>
              </a:ext>
            </a:extLst>
          </p:cNvPr>
          <p:cNvPicPr>
            <a:picLocks noChangeAspect="1"/>
          </p:cNvPicPr>
          <p:nvPr/>
        </p:nvPicPr>
        <p:blipFill>
          <a:blip r:embed="rId8"/>
          <a:stretch>
            <a:fillRect/>
          </a:stretch>
        </p:blipFill>
        <p:spPr>
          <a:xfrm>
            <a:off x="6477000" y="1727248"/>
            <a:ext cx="8797354" cy="5605289"/>
          </a:xfrm>
          <a:prstGeom prst="rect">
            <a:avLst/>
          </a:prstGeom>
        </p:spPr>
      </p:pic>
      <p:sp>
        <p:nvSpPr>
          <p:cNvPr id="23" name="TextBox 50">
            <a:extLst>
              <a:ext uri="{FF2B5EF4-FFF2-40B4-BE49-F238E27FC236}">
                <a16:creationId xmlns:a16="http://schemas.microsoft.com/office/drawing/2014/main" id="{FD292160-6D6F-00C0-E9CA-53CA6B76BD49}"/>
              </a:ext>
            </a:extLst>
          </p:cNvPr>
          <p:cNvSpPr txBox="1"/>
          <p:nvPr/>
        </p:nvSpPr>
        <p:spPr>
          <a:xfrm>
            <a:off x="4648200" y="8218378"/>
            <a:ext cx="12125916" cy="965842"/>
          </a:xfrm>
          <a:prstGeom prst="rect">
            <a:avLst/>
          </a:prstGeom>
        </p:spPr>
        <p:txBody>
          <a:bodyPr lIns="0" tIns="0" rIns="0" bIns="0" rtlCol="0" anchor="t">
            <a:spAutoFit/>
          </a:bodyPr>
          <a:lstStyle/>
          <a:p>
            <a:pPr>
              <a:lnSpc>
                <a:spcPts val="2559"/>
              </a:lnSpc>
            </a:pPr>
            <a:r>
              <a:rPr lang="zh-CN" altLang="en-US" sz="1599" spc="159" dirty="0">
                <a:solidFill>
                  <a:srgbClr val="000000"/>
                </a:solidFill>
                <a:latin typeface="思源黑体" panose="02010600030101010101" charset="-122"/>
                <a:ea typeface="思源黑体" panose="02010600030101010101" charset="-122"/>
              </a:rPr>
              <a:t>数据集中的特征变量在经过</a:t>
            </a:r>
            <a:r>
              <a:rPr lang="en-US" altLang="zh-CN" sz="1599" spc="159" dirty="0">
                <a:solidFill>
                  <a:srgbClr val="000000"/>
                </a:solidFill>
                <a:latin typeface="思源黑体" panose="02010600030101010101" charset="-122"/>
                <a:ea typeface="思源黑体" panose="02010600030101010101" charset="-122"/>
              </a:rPr>
              <a:t>Box-Cox</a:t>
            </a:r>
            <a:r>
              <a:rPr lang="zh-CN" altLang="en-US" sz="1599" spc="159" dirty="0">
                <a:solidFill>
                  <a:srgbClr val="000000"/>
                </a:solidFill>
                <a:latin typeface="思源黑体" panose="02010600030101010101" charset="-122"/>
                <a:ea typeface="思源黑体" panose="02010600030101010101" charset="-122"/>
              </a:rPr>
              <a:t>变换后，从上图中的核密度估计曲线中能够明显观察出数据服从正态分布。此时</a:t>
            </a:r>
            <a:r>
              <a:rPr lang="en-US" altLang="zh-CN" sz="1599" spc="159" dirty="0">
                <a:solidFill>
                  <a:srgbClr val="000000"/>
                </a:solidFill>
                <a:latin typeface="思源黑体" panose="02010600030101010101" charset="-122"/>
                <a:ea typeface="思源黑体" panose="02010600030101010101" charset="-122"/>
              </a:rPr>
              <a:t>2021</a:t>
            </a:r>
            <a:r>
              <a:rPr lang="zh-CN" altLang="en-US" sz="1599" spc="159" dirty="0">
                <a:solidFill>
                  <a:srgbClr val="000000"/>
                </a:solidFill>
                <a:latin typeface="思源黑体" panose="02010600030101010101" charset="-122"/>
                <a:ea typeface="思源黑体" panose="02010600030101010101" charset="-122"/>
              </a:rPr>
              <a:t>年</a:t>
            </a:r>
            <a:r>
              <a:rPr lang="en-US" altLang="zh-CN" sz="1599" spc="159" dirty="0">
                <a:solidFill>
                  <a:srgbClr val="000000"/>
                </a:solidFill>
                <a:latin typeface="思源黑体" panose="02010600030101010101" charset="-122"/>
                <a:ea typeface="思源黑体" panose="02010600030101010101" charset="-122"/>
              </a:rPr>
              <a:t>12</a:t>
            </a:r>
            <a:r>
              <a:rPr lang="zh-CN" altLang="en-US" sz="1599" spc="159" dirty="0">
                <a:solidFill>
                  <a:srgbClr val="000000"/>
                </a:solidFill>
                <a:latin typeface="思源黑体" panose="02010600030101010101" charset="-122"/>
                <a:ea typeface="思源黑体" panose="02010600030101010101" charset="-122"/>
              </a:rPr>
              <a:t>月季度数据集中共有</a:t>
            </a:r>
            <a:r>
              <a:rPr lang="en-US" altLang="zh-CN" sz="1599" spc="159" dirty="0">
                <a:solidFill>
                  <a:srgbClr val="000000"/>
                </a:solidFill>
                <a:latin typeface="思源黑体" panose="02010600030101010101" charset="-122"/>
                <a:ea typeface="思源黑体" panose="02010600030101010101" charset="-122"/>
              </a:rPr>
              <a:t>11</a:t>
            </a:r>
            <a:r>
              <a:rPr lang="zh-CN" altLang="en-US" sz="1599" spc="159" dirty="0">
                <a:solidFill>
                  <a:srgbClr val="000000"/>
                </a:solidFill>
                <a:latin typeface="思源黑体" panose="02010600030101010101" charset="-122"/>
                <a:ea typeface="思源黑体" panose="02010600030101010101" charset="-122"/>
              </a:rPr>
              <a:t>个特征维度数据能够正常进行正态化处理以及最终通过</a:t>
            </a:r>
            <a:r>
              <a:rPr lang="en-US" altLang="zh-CN" sz="1599" spc="159" dirty="0">
                <a:solidFill>
                  <a:srgbClr val="000000"/>
                </a:solidFill>
                <a:latin typeface="思源黑体" panose="02010600030101010101" charset="-122"/>
                <a:ea typeface="思源黑体" panose="02010600030101010101" charset="-122"/>
              </a:rPr>
              <a:t>S-W</a:t>
            </a:r>
            <a:r>
              <a:rPr lang="zh-CN" altLang="en-US" sz="1599" spc="159" dirty="0">
                <a:solidFill>
                  <a:srgbClr val="000000"/>
                </a:solidFill>
                <a:latin typeface="思源黑体" panose="02010600030101010101" charset="-122"/>
                <a:ea typeface="思源黑体" panose="02010600030101010101" charset="-122"/>
              </a:rPr>
              <a:t>检验；而</a:t>
            </a:r>
            <a:r>
              <a:rPr lang="en-US" altLang="zh-CN" sz="1599" spc="159" dirty="0">
                <a:solidFill>
                  <a:srgbClr val="000000"/>
                </a:solidFill>
                <a:latin typeface="思源黑体" panose="02010600030101010101" charset="-122"/>
                <a:ea typeface="思源黑体" panose="02010600030101010101" charset="-122"/>
              </a:rPr>
              <a:t>5</a:t>
            </a:r>
            <a:r>
              <a:rPr lang="zh-CN" altLang="en-US" sz="1599" spc="159" dirty="0">
                <a:solidFill>
                  <a:srgbClr val="000000"/>
                </a:solidFill>
                <a:latin typeface="思源黑体" panose="02010600030101010101" charset="-122"/>
                <a:ea typeface="思源黑体" panose="02010600030101010101" charset="-122"/>
              </a:rPr>
              <a:t>年钢铁板块数据集中共有</a:t>
            </a:r>
            <a:r>
              <a:rPr lang="en-US" altLang="zh-CN" sz="1599" spc="159" dirty="0">
                <a:solidFill>
                  <a:srgbClr val="000000"/>
                </a:solidFill>
                <a:latin typeface="思源黑体" panose="02010600030101010101" charset="-122"/>
                <a:ea typeface="思源黑体" panose="02010600030101010101" charset="-122"/>
              </a:rPr>
              <a:t>27</a:t>
            </a:r>
            <a:r>
              <a:rPr lang="zh-CN" altLang="en-US" sz="1599" spc="159" dirty="0">
                <a:solidFill>
                  <a:srgbClr val="000000"/>
                </a:solidFill>
                <a:latin typeface="思源黑体" panose="02010600030101010101" charset="-122"/>
                <a:ea typeface="思源黑体" panose="02010600030101010101" charset="-122"/>
              </a:rPr>
              <a:t>个特征维度能通过</a:t>
            </a:r>
            <a:r>
              <a:rPr lang="en-US" altLang="zh-CN" sz="1599" spc="159" dirty="0">
                <a:solidFill>
                  <a:srgbClr val="000000"/>
                </a:solidFill>
                <a:latin typeface="思源黑体" panose="02010600030101010101" charset="-122"/>
                <a:ea typeface="思源黑体" panose="02010600030101010101" charset="-122"/>
              </a:rPr>
              <a:t>S-W</a:t>
            </a:r>
            <a:r>
              <a:rPr lang="zh-CN" altLang="en-US" sz="1599" spc="159" dirty="0">
                <a:solidFill>
                  <a:srgbClr val="000000"/>
                </a:solidFill>
                <a:latin typeface="思源黑体" panose="02010600030101010101" charset="-122"/>
                <a:ea typeface="思源黑体" panose="02010600030101010101" charset="-122"/>
              </a:rPr>
              <a:t>检验。</a:t>
            </a:r>
            <a:endParaRPr lang="en-US" sz="1599" spc="159" dirty="0">
              <a:solidFill>
                <a:srgbClr val="000000"/>
              </a:solidFill>
              <a:latin typeface="思源黑体" panose="02010600030101010101" charset="-122"/>
              <a:ea typeface="思源黑体" panose="02010600030101010101" charset="-122"/>
            </a:endParaRPr>
          </a:p>
        </p:txBody>
      </p:sp>
      <p:sp>
        <p:nvSpPr>
          <p:cNvPr id="24" name="TextBox 51">
            <a:extLst>
              <a:ext uri="{FF2B5EF4-FFF2-40B4-BE49-F238E27FC236}">
                <a16:creationId xmlns:a16="http://schemas.microsoft.com/office/drawing/2014/main" id="{824ABD25-035A-8A7E-3CBD-DF6F40CB0B80}"/>
              </a:ext>
            </a:extLst>
          </p:cNvPr>
          <p:cNvSpPr txBox="1"/>
          <p:nvPr/>
        </p:nvSpPr>
        <p:spPr>
          <a:xfrm>
            <a:off x="4648200" y="7567281"/>
            <a:ext cx="12125916"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Bold"/>
              </a:rPr>
              <a:t>正态分布</a:t>
            </a:r>
            <a:endParaRPr lang="en-US" sz="2499" spc="374" dirty="0">
              <a:solidFill>
                <a:srgbClr val="000000"/>
              </a:solidFill>
              <a:ea typeface="思源黑体 Bold"/>
            </a:endParaRPr>
          </a:p>
        </p:txBody>
      </p:sp>
    </p:spTree>
    <p:extLst>
      <p:ext uri="{BB962C8B-B14F-4D97-AF65-F5344CB8AC3E}">
        <p14:creationId xmlns:p14="http://schemas.microsoft.com/office/powerpoint/2010/main" val="1281157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27" name="TextBox 27"/>
          <p:cNvSpPr txBox="1"/>
          <p:nvPr/>
        </p:nvSpPr>
        <p:spPr>
          <a:xfrm>
            <a:off x="4425983" y="1000125"/>
            <a:ext cx="12228407" cy="479618"/>
          </a:xfrm>
          <a:prstGeom prst="rect">
            <a:avLst/>
          </a:prstGeom>
        </p:spPr>
        <p:txBody>
          <a:bodyPr lIns="0" tIns="0" rIns="0" bIns="0" rtlCol="0" anchor="t">
            <a:spAutoFit/>
          </a:bodyPr>
          <a:lstStyle/>
          <a:p>
            <a:pPr>
              <a:lnSpc>
                <a:spcPts val="3970"/>
              </a:lnSpc>
              <a:spcBef>
                <a:spcPct val="0"/>
              </a:spcBef>
            </a:pPr>
            <a:r>
              <a:rPr lang="en-US" sz="3100" spc="310" dirty="0">
                <a:solidFill>
                  <a:srgbClr val="003070"/>
                </a:solidFill>
                <a:latin typeface="思源黑体-粗体 Bold" panose="02010600030101010101" charset="-122"/>
                <a:ea typeface="思源黑体-粗体 Bold" panose="02010600030101010101" charset="-122"/>
              </a:rPr>
              <a:t>1.ARIMA</a:t>
            </a:r>
            <a:r>
              <a:rPr lang="zh-CN" altLang="en-US" sz="3100" spc="310" dirty="0">
                <a:solidFill>
                  <a:srgbClr val="003070"/>
                </a:solidFill>
                <a:latin typeface="思源黑体-粗体 Bold" panose="02010600030101010101" charset="-122"/>
                <a:ea typeface="思源黑体-粗体 Bold" panose="02010600030101010101" charset="-122"/>
              </a:rPr>
              <a:t>时间序列预测</a:t>
            </a:r>
          </a:p>
        </p:txBody>
      </p:sp>
      <p:sp>
        <p:nvSpPr>
          <p:cNvPr id="45" name="TextBox 45"/>
          <p:cNvSpPr txBox="1"/>
          <p:nvPr/>
        </p:nvSpPr>
        <p:spPr>
          <a:xfrm>
            <a:off x="4454558" y="7881450"/>
            <a:ext cx="1780647" cy="738505"/>
          </a:xfrm>
          <a:prstGeom prst="rect">
            <a:avLst/>
          </a:prstGeom>
        </p:spPr>
        <p:txBody>
          <a:bodyPr lIns="0" tIns="0" rIns="0" bIns="0" rtlCol="0" anchor="t">
            <a:spAutoFit/>
          </a:bodyPr>
          <a:lstStyle/>
          <a:p>
            <a:pPr algn="ctr">
              <a:lnSpc>
                <a:spcPts val="5760"/>
              </a:lnSpc>
              <a:spcBef>
                <a:spcPct val="0"/>
              </a:spcBef>
            </a:pPr>
            <a:r>
              <a:rPr lang="en-US" sz="4500" spc="674">
                <a:solidFill>
                  <a:srgbClr val="EEF2F5"/>
                </a:solidFill>
                <a:latin typeface="Aharoni CLM Bold" panose="02000803000000000000"/>
              </a:rPr>
              <a:t>2</a:t>
            </a:r>
          </a:p>
        </p:txBody>
      </p:sp>
      <p:sp>
        <p:nvSpPr>
          <p:cNvPr id="46"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4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9"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50"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51"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52"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53"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20" name="文本框 19"/>
          <p:cNvSpPr txBox="1"/>
          <p:nvPr/>
        </p:nvSpPr>
        <p:spPr>
          <a:xfrm>
            <a:off x="4468495" y="1828800"/>
            <a:ext cx="5132705" cy="477054"/>
          </a:xfrm>
          <a:prstGeom prst="rect">
            <a:avLst/>
          </a:prstGeom>
          <a:noFill/>
        </p:spPr>
        <p:txBody>
          <a:bodyPr wrap="square" rtlCol="0">
            <a:spAutoFit/>
          </a:bodyPr>
          <a:lstStyle/>
          <a:p>
            <a:pPr>
              <a:lnSpc>
                <a:spcPts val="3199"/>
              </a:lnSpc>
            </a:pPr>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1</a:t>
            </a:r>
            <a:r>
              <a:rPr lang="zh-CN" altLang="en-US" sz="2500" spc="300" dirty="0">
                <a:latin typeface="思源黑体 Bold" panose="02010600030101010101" charset="-122"/>
                <a:ea typeface="思源黑体 Bold" panose="02010600030101010101" charset="-122"/>
              </a:rPr>
              <a:t>）导入</a:t>
            </a:r>
            <a:r>
              <a:rPr lang="en-US" altLang="zh-CN" sz="2500" spc="300" dirty="0">
                <a:latin typeface="思源黑体 Bold" panose="02010600030101010101" charset="-122"/>
                <a:ea typeface="思源黑体 Bold" panose="02010600030101010101" charset="-122"/>
              </a:rPr>
              <a:t>ARIMA</a:t>
            </a:r>
            <a:r>
              <a:rPr lang="zh-CN" altLang="en-US" sz="2500" spc="300" dirty="0">
                <a:latin typeface="思源黑体 Bold" panose="02010600030101010101" charset="-122"/>
                <a:ea typeface="思源黑体 Bold" panose="02010600030101010101" charset="-122"/>
              </a:rPr>
              <a:t>预测所需的包</a:t>
            </a:r>
          </a:p>
        </p:txBody>
      </p:sp>
      <p:pic>
        <p:nvPicPr>
          <p:cNvPr id="22" name="图片 21"/>
          <p:cNvPicPr>
            <a:picLocks noChangeAspect="1"/>
          </p:cNvPicPr>
          <p:nvPr/>
        </p:nvPicPr>
        <p:blipFill>
          <a:blip r:embed="rId2"/>
          <a:stretch>
            <a:fillRect/>
          </a:stretch>
        </p:blipFill>
        <p:spPr>
          <a:xfrm>
            <a:off x="4724400" y="3057453"/>
            <a:ext cx="9615720" cy="5300301"/>
          </a:xfrm>
          <a:prstGeom prst="rect">
            <a:avLst/>
          </a:prstGeom>
        </p:spPr>
      </p:pic>
      <p:grpSp>
        <p:nvGrpSpPr>
          <p:cNvPr id="21" name="Group 5">
            <a:extLst>
              <a:ext uri="{FF2B5EF4-FFF2-40B4-BE49-F238E27FC236}">
                <a16:creationId xmlns:a16="http://schemas.microsoft.com/office/drawing/2014/main" id="{EC8B3554-1892-A922-CD86-1B1EC4E78168}"/>
              </a:ext>
            </a:extLst>
          </p:cNvPr>
          <p:cNvGrpSpPr/>
          <p:nvPr/>
        </p:nvGrpSpPr>
        <p:grpSpPr>
          <a:xfrm>
            <a:off x="1028700" y="754669"/>
            <a:ext cx="1167893" cy="1167893"/>
            <a:chOff x="0" y="0"/>
            <a:chExt cx="1557191" cy="1557191"/>
          </a:xfrm>
        </p:grpSpPr>
        <p:grpSp>
          <p:nvGrpSpPr>
            <p:cNvPr id="23" name="Group 6">
              <a:extLst>
                <a:ext uri="{FF2B5EF4-FFF2-40B4-BE49-F238E27FC236}">
                  <a16:creationId xmlns:a16="http://schemas.microsoft.com/office/drawing/2014/main" id="{8F899F5E-2AB2-D11F-300F-1E225C71251B}"/>
                </a:ext>
              </a:extLst>
            </p:cNvPr>
            <p:cNvGrpSpPr>
              <a:grpSpLocks noChangeAspect="1"/>
            </p:cNvGrpSpPr>
            <p:nvPr/>
          </p:nvGrpSpPr>
          <p:grpSpPr>
            <a:xfrm>
              <a:off x="0" y="0"/>
              <a:ext cx="1557191" cy="1557191"/>
              <a:chOff x="-2540" y="-2540"/>
              <a:chExt cx="6355080" cy="6355080"/>
            </a:xfrm>
          </p:grpSpPr>
          <p:sp>
            <p:nvSpPr>
              <p:cNvPr id="28" name="Freeform 7">
                <a:extLst>
                  <a:ext uri="{FF2B5EF4-FFF2-40B4-BE49-F238E27FC236}">
                    <a16:creationId xmlns:a16="http://schemas.microsoft.com/office/drawing/2014/main" id="{DF12670E-C52B-064E-211A-81CF696B7C4E}"/>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4" name="Picture 8">
              <a:extLst>
                <a:ext uri="{FF2B5EF4-FFF2-40B4-BE49-F238E27FC236}">
                  <a16:creationId xmlns:a16="http://schemas.microsoft.com/office/drawing/2014/main" id="{333EFD1D-D82D-03E8-7D78-79C3DD7D1AC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25" name="Picture 11">
              <a:extLst>
                <a:ext uri="{FF2B5EF4-FFF2-40B4-BE49-F238E27FC236}">
                  <a16:creationId xmlns:a16="http://schemas.microsoft.com/office/drawing/2014/main" id="{11ADB6AB-2FB4-1D1F-4F5D-940EDB8AB76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26" name="Picture 12">
              <a:extLst>
                <a:ext uri="{FF2B5EF4-FFF2-40B4-BE49-F238E27FC236}">
                  <a16:creationId xmlns:a16="http://schemas.microsoft.com/office/drawing/2014/main" id="{CFEE9F7E-B349-5986-62A6-7435E05285A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60"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63"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64"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65"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66"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67"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6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4" name="文本框 43"/>
          <p:cNvSpPr txBox="1"/>
          <p:nvPr/>
        </p:nvSpPr>
        <p:spPr>
          <a:xfrm>
            <a:off x="4267200" y="1164590"/>
            <a:ext cx="13004165" cy="825500"/>
          </a:xfrm>
          <a:prstGeom prst="rect">
            <a:avLst/>
          </a:prstGeom>
          <a:noFill/>
        </p:spPr>
        <p:txBody>
          <a:bodyPr wrap="square" rtlCol="0">
            <a:no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2</a:t>
            </a:r>
            <a:r>
              <a:rPr lang="zh-CN" altLang="en-US" sz="2500" spc="300" dirty="0">
                <a:latin typeface="思源黑体 Bold" panose="02010600030101010101" charset="-122"/>
                <a:ea typeface="思源黑体 Bold" panose="02010600030101010101" charset="-122"/>
              </a:rPr>
              <a:t>）读取爬虫抓取的数据，并进行简单的数据格式处理，并且使用Savitzky-Golay滤波器对数据进行降噪处理，尽量将信号平滑化，而且信号的形状保持不变。</a:t>
            </a:r>
          </a:p>
        </p:txBody>
      </p:sp>
      <p:pic>
        <p:nvPicPr>
          <p:cNvPr id="45" name="图片 44"/>
          <p:cNvPicPr>
            <a:picLocks noChangeAspect="1"/>
          </p:cNvPicPr>
          <p:nvPr/>
        </p:nvPicPr>
        <p:blipFill>
          <a:blip r:embed="rId2"/>
          <a:stretch>
            <a:fillRect/>
          </a:stretch>
        </p:blipFill>
        <p:spPr>
          <a:xfrm>
            <a:off x="4419193" y="2575725"/>
            <a:ext cx="9057005" cy="6729664"/>
          </a:xfrm>
          <a:prstGeom prst="rect">
            <a:avLst/>
          </a:prstGeom>
        </p:spPr>
      </p:pic>
      <p:grpSp>
        <p:nvGrpSpPr>
          <p:cNvPr id="20" name="Group 5">
            <a:extLst>
              <a:ext uri="{FF2B5EF4-FFF2-40B4-BE49-F238E27FC236}">
                <a16:creationId xmlns:a16="http://schemas.microsoft.com/office/drawing/2014/main" id="{191837BA-49B6-1932-24A2-9B48EB06741C}"/>
              </a:ext>
            </a:extLst>
          </p:cNvPr>
          <p:cNvGrpSpPr/>
          <p:nvPr/>
        </p:nvGrpSpPr>
        <p:grpSpPr>
          <a:xfrm>
            <a:off x="1028700" y="754669"/>
            <a:ext cx="1167893" cy="1167893"/>
            <a:chOff x="0" y="0"/>
            <a:chExt cx="1557191" cy="1557191"/>
          </a:xfrm>
        </p:grpSpPr>
        <p:grpSp>
          <p:nvGrpSpPr>
            <p:cNvPr id="21" name="Group 6">
              <a:extLst>
                <a:ext uri="{FF2B5EF4-FFF2-40B4-BE49-F238E27FC236}">
                  <a16:creationId xmlns:a16="http://schemas.microsoft.com/office/drawing/2014/main" id="{39DC091E-19FF-3BEB-6AA6-A00F8AE9BDCF}"/>
                </a:ext>
              </a:extLst>
            </p:cNvPr>
            <p:cNvGrpSpPr>
              <a:grpSpLocks noChangeAspect="1"/>
            </p:cNvGrpSpPr>
            <p:nvPr/>
          </p:nvGrpSpPr>
          <p:grpSpPr>
            <a:xfrm>
              <a:off x="0" y="0"/>
              <a:ext cx="1557191" cy="1557191"/>
              <a:chOff x="-2540" y="-2540"/>
              <a:chExt cx="6355080" cy="6355080"/>
            </a:xfrm>
          </p:grpSpPr>
          <p:sp>
            <p:nvSpPr>
              <p:cNvPr id="25" name="Freeform 7">
                <a:extLst>
                  <a:ext uri="{FF2B5EF4-FFF2-40B4-BE49-F238E27FC236}">
                    <a16:creationId xmlns:a16="http://schemas.microsoft.com/office/drawing/2014/main" id="{D594496C-967B-0DBE-F011-7800907E917B}"/>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2" name="Picture 8">
              <a:extLst>
                <a:ext uri="{FF2B5EF4-FFF2-40B4-BE49-F238E27FC236}">
                  <a16:creationId xmlns:a16="http://schemas.microsoft.com/office/drawing/2014/main" id="{5E61E6EC-A64E-049A-7ACC-D19AE6AAAC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23" name="Picture 11">
              <a:extLst>
                <a:ext uri="{FF2B5EF4-FFF2-40B4-BE49-F238E27FC236}">
                  <a16:creationId xmlns:a16="http://schemas.microsoft.com/office/drawing/2014/main" id="{797E5517-2937-F17C-27E9-03574A0437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24" name="Picture 12">
              <a:extLst>
                <a:ext uri="{FF2B5EF4-FFF2-40B4-BE49-F238E27FC236}">
                  <a16:creationId xmlns:a16="http://schemas.microsoft.com/office/drawing/2014/main" id="{1C14A366-FE9F-9412-DA02-2D195E4A1C8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60"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63"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64"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65"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66"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67"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6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4" name="文本框 43"/>
          <p:cNvSpPr txBox="1"/>
          <p:nvPr/>
        </p:nvSpPr>
        <p:spPr>
          <a:xfrm>
            <a:off x="4419600" y="801370"/>
            <a:ext cx="12720955" cy="825500"/>
          </a:xfrm>
          <a:prstGeom prst="rect">
            <a:avLst/>
          </a:prstGeom>
          <a:noFill/>
        </p:spPr>
        <p:txBody>
          <a:bodyPr wrap="square" rtlCol="0">
            <a:no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3</a:t>
            </a:r>
            <a:r>
              <a:rPr lang="zh-CN" altLang="en-US" sz="2500" spc="300" dirty="0">
                <a:latin typeface="思源黑体 Bold" panose="02010600030101010101" charset="-122"/>
                <a:ea typeface="思源黑体 Bold" panose="02010600030101010101" charset="-122"/>
              </a:rPr>
              <a:t>）对股票数据绘制时间序列图像，观察可知股票收盘价的走势</a:t>
            </a:r>
          </a:p>
        </p:txBody>
      </p:sp>
      <p:pic>
        <p:nvPicPr>
          <p:cNvPr id="48" name="图片 47"/>
          <p:cNvPicPr/>
          <p:nvPr/>
        </p:nvPicPr>
        <p:blipFill>
          <a:blip r:embed="rId2"/>
          <a:stretch>
            <a:fillRect/>
          </a:stretch>
        </p:blipFill>
        <p:spPr>
          <a:xfrm>
            <a:off x="4827495" y="1790700"/>
            <a:ext cx="9961880" cy="7345680"/>
          </a:xfrm>
          <a:prstGeom prst="rect">
            <a:avLst/>
          </a:prstGeom>
        </p:spPr>
      </p:pic>
      <p:grpSp>
        <p:nvGrpSpPr>
          <p:cNvPr id="20" name="Group 5">
            <a:extLst>
              <a:ext uri="{FF2B5EF4-FFF2-40B4-BE49-F238E27FC236}">
                <a16:creationId xmlns:a16="http://schemas.microsoft.com/office/drawing/2014/main" id="{BB502B9C-C0F0-A99E-B877-6C51EBE38715}"/>
              </a:ext>
            </a:extLst>
          </p:cNvPr>
          <p:cNvGrpSpPr/>
          <p:nvPr/>
        </p:nvGrpSpPr>
        <p:grpSpPr>
          <a:xfrm>
            <a:off x="1028700" y="754669"/>
            <a:ext cx="1167893" cy="1167893"/>
            <a:chOff x="0" y="0"/>
            <a:chExt cx="1557191" cy="1557191"/>
          </a:xfrm>
        </p:grpSpPr>
        <p:grpSp>
          <p:nvGrpSpPr>
            <p:cNvPr id="21" name="Group 6">
              <a:extLst>
                <a:ext uri="{FF2B5EF4-FFF2-40B4-BE49-F238E27FC236}">
                  <a16:creationId xmlns:a16="http://schemas.microsoft.com/office/drawing/2014/main" id="{C8E5C434-8BC3-F69C-5459-AEF3CBE0EE3D}"/>
                </a:ext>
              </a:extLst>
            </p:cNvPr>
            <p:cNvGrpSpPr>
              <a:grpSpLocks noChangeAspect="1"/>
            </p:cNvGrpSpPr>
            <p:nvPr/>
          </p:nvGrpSpPr>
          <p:grpSpPr>
            <a:xfrm>
              <a:off x="0" y="0"/>
              <a:ext cx="1557191" cy="1557191"/>
              <a:chOff x="-2540" y="-2540"/>
              <a:chExt cx="6355080" cy="6355080"/>
            </a:xfrm>
          </p:grpSpPr>
          <p:sp>
            <p:nvSpPr>
              <p:cNvPr id="25" name="Freeform 7">
                <a:extLst>
                  <a:ext uri="{FF2B5EF4-FFF2-40B4-BE49-F238E27FC236}">
                    <a16:creationId xmlns:a16="http://schemas.microsoft.com/office/drawing/2014/main" id="{318E6605-64E1-FCF9-614C-4034406996A5}"/>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2" name="Picture 8">
              <a:extLst>
                <a:ext uri="{FF2B5EF4-FFF2-40B4-BE49-F238E27FC236}">
                  <a16:creationId xmlns:a16="http://schemas.microsoft.com/office/drawing/2014/main" id="{288B45D8-0DE4-687A-1A11-E0FF1F4B66A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23" name="Picture 11">
              <a:extLst>
                <a:ext uri="{FF2B5EF4-FFF2-40B4-BE49-F238E27FC236}">
                  <a16:creationId xmlns:a16="http://schemas.microsoft.com/office/drawing/2014/main" id="{9E6EBF05-99AE-60F6-4598-61CEB0FF295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24" name="Picture 12">
              <a:extLst>
                <a:ext uri="{FF2B5EF4-FFF2-40B4-BE49-F238E27FC236}">
                  <a16:creationId xmlns:a16="http://schemas.microsoft.com/office/drawing/2014/main" id="{0432D303-90C3-8BAC-BE94-F65B6B77F75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60"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63"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64"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65"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66"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67"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6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4" name="文本框 43"/>
          <p:cNvSpPr txBox="1"/>
          <p:nvPr/>
        </p:nvSpPr>
        <p:spPr>
          <a:xfrm>
            <a:off x="4550410" y="1164590"/>
            <a:ext cx="12720955" cy="825500"/>
          </a:xfrm>
          <a:prstGeom prst="rect">
            <a:avLst/>
          </a:prstGeom>
          <a:noFill/>
        </p:spPr>
        <p:txBody>
          <a:bodyPr wrap="square" rtlCol="0">
            <a:no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4</a:t>
            </a:r>
            <a:r>
              <a:rPr lang="zh-CN" altLang="en-US" sz="2500" spc="300" dirty="0">
                <a:latin typeface="思源黑体 Bold" panose="02010600030101010101" charset="-122"/>
                <a:ea typeface="思源黑体 Bold" panose="02010600030101010101" charset="-122"/>
              </a:rPr>
              <a:t>）对一阶差分进行白噪声检验，对差分以后的数据进行白噪声检验，发现</a:t>
            </a:r>
            <a:r>
              <a:rPr lang="en-US" altLang="zh-CN" sz="2500" spc="300" dirty="0" err="1">
                <a:latin typeface="思源黑体 Bold" panose="02010600030101010101" charset="-122"/>
                <a:ea typeface="思源黑体 Bold" panose="02010600030101010101" charset="-122"/>
              </a:rPr>
              <a:t>p_value</a:t>
            </a:r>
            <a:r>
              <a:rPr lang="zh-CN" altLang="en-US" sz="2500" spc="300" dirty="0">
                <a:latin typeface="思源黑体 Bold" panose="02010600030101010101" charset="-122"/>
                <a:ea typeface="思源黑体 Bold" panose="02010600030101010101" charset="-122"/>
              </a:rPr>
              <a:t>值都接近于</a:t>
            </a:r>
            <a:r>
              <a:rPr lang="en-US" altLang="zh-CN" sz="2500" spc="300" dirty="0">
                <a:latin typeface="思源黑体 Bold" panose="02010600030101010101" charset="-122"/>
                <a:ea typeface="思源黑体 Bold" panose="02010600030101010101" charset="-122"/>
              </a:rPr>
              <a:t>0</a:t>
            </a:r>
            <a:r>
              <a:rPr lang="zh-CN" altLang="en-US" sz="2500" spc="300" dirty="0">
                <a:latin typeface="思源黑体 Bold" panose="02010600030101010101" charset="-122"/>
                <a:ea typeface="思源黑体 Bold" panose="02010600030101010101" charset="-122"/>
              </a:rPr>
              <a:t>，通过检验，再用AR</a:t>
            </a:r>
            <a:r>
              <a:rPr lang="en-US" altLang="zh-CN" sz="2500" spc="300" dirty="0">
                <a:latin typeface="思源黑体 Bold" panose="02010600030101010101" charset="-122"/>
                <a:ea typeface="思源黑体 Bold" panose="02010600030101010101" charset="-122"/>
              </a:rPr>
              <a:t>I</a:t>
            </a:r>
            <a:r>
              <a:rPr lang="zh-CN" altLang="en-US" sz="2500" spc="300" dirty="0">
                <a:latin typeface="思源黑体 Bold" panose="02010600030101010101" charset="-122"/>
                <a:ea typeface="思源黑体 Bold" panose="02010600030101010101" charset="-122"/>
              </a:rPr>
              <a:t>MA等模型。</a:t>
            </a:r>
          </a:p>
        </p:txBody>
      </p:sp>
      <p:pic>
        <p:nvPicPr>
          <p:cNvPr id="20" name="图片 19"/>
          <p:cNvPicPr/>
          <p:nvPr/>
        </p:nvPicPr>
        <p:blipFill>
          <a:blip r:embed="rId2"/>
          <a:stretch>
            <a:fillRect/>
          </a:stretch>
        </p:blipFill>
        <p:spPr>
          <a:xfrm>
            <a:off x="4574794" y="2469104"/>
            <a:ext cx="11799569" cy="6477000"/>
          </a:xfrm>
          <a:prstGeom prst="rect">
            <a:avLst/>
          </a:prstGeom>
        </p:spPr>
      </p:pic>
      <p:grpSp>
        <p:nvGrpSpPr>
          <p:cNvPr id="21" name="Group 5">
            <a:extLst>
              <a:ext uri="{FF2B5EF4-FFF2-40B4-BE49-F238E27FC236}">
                <a16:creationId xmlns:a16="http://schemas.microsoft.com/office/drawing/2014/main" id="{CBD15DF6-C4EC-0E5A-6181-DA09F16C6F78}"/>
              </a:ext>
            </a:extLst>
          </p:cNvPr>
          <p:cNvGrpSpPr/>
          <p:nvPr/>
        </p:nvGrpSpPr>
        <p:grpSpPr>
          <a:xfrm>
            <a:off x="1028700" y="754669"/>
            <a:ext cx="1167893" cy="1167893"/>
            <a:chOff x="0" y="0"/>
            <a:chExt cx="1557191" cy="1557191"/>
          </a:xfrm>
        </p:grpSpPr>
        <p:grpSp>
          <p:nvGrpSpPr>
            <p:cNvPr id="22" name="Group 6">
              <a:extLst>
                <a:ext uri="{FF2B5EF4-FFF2-40B4-BE49-F238E27FC236}">
                  <a16:creationId xmlns:a16="http://schemas.microsoft.com/office/drawing/2014/main" id="{DDCC5256-80E4-174E-1B2E-4DEBD8C113B0}"/>
                </a:ext>
              </a:extLst>
            </p:cNvPr>
            <p:cNvGrpSpPr>
              <a:grpSpLocks noChangeAspect="1"/>
            </p:cNvGrpSpPr>
            <p:nvPr/>
          </p:nvGrpSpPr>
          <p:grpSpPr>
            <a:xfrm>
              <a:off x="0" y="0"/>
              <a:ext cx="1557191" cy="1557191"/>
              <a:chOff x="-2540" y="-2540"/>
              <a:chExt cx="6355080" cy="6355080"/>
            </a:xfrm>
          </p:grpSpPr>
          <p:sp>
            <p:nvSpPr>
              <p:cNvPr id="26" name="Freeform 7">
                <a:extLst>
                  <a:ext uri="{FF2B5EF4-FFF2-40B4-BE49-F238E27FC236}">
                    <a16:creationId xmlns:a16="http://schemas.microsoft.com/office/drawing/2014/main" id="{FF1DB135-FA0E-28DE-97D8-2DE81F7F0BD3}"/>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3" name="Picture 8">
              <a:extLst>
                <a:ext uri="{FF2B5EF4-FFF2-40B4-BE49-F238E27FC236}">
                  <a16:creationId xmlns:a16="http://schemas.microsoft.com/office/drawing/2014/main" id="{511E6FE4-DF57-FF9C-A70D-B5419B341D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24" name="Picture 11">
              <a:extLst>
                <a:ext uri="{FF2B5EF4-FFF2-40B4-BE49-F238E27FC236}">
                  <a16:creationId xmlns:a16="http://schemas.microsoft.com/office/drawing/2014/main" id="{DCDD6FA4-5E5B-834D-AD84-6CD0CEC1134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25" name="Picture 12">
              <a:extLst>
                <a:ext uri="{FF2B5EF4-FFF2-40B4-BE49-F238E27FC236}">
                  <a16:creationId xmlns:a16="http://schemas.microsoft.com/office/drawing/2014/main" id="{E46D94D7-C877-3215-AB26-F008AC09E0F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60"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63"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64"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65"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66"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67"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6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4" name="文本框 43"/>
          <p:cNvSpPr txBox="1"/>
          <p:nvPr/>
        </p:nvSpPr>
        <p:spPr>
          <a:xfrm>
            <a:off x="4191000" y="1018540"/>
            <a:ext cx="12720955" cy="825500"/>
          </a:xfrm>
          <a:prstGeom prst="rect">
            <a:avLst/>
          </a:prstGeom>
          <a:noFill/>
        </p:spPr>
        <p:txBody>
          <a:bodyPr wrap="square" rtlCol="0">
            <a:no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5</a:t>
            </a:r>
            <a:r>
              <a:rPr lang="zh-CN" altLang="en-US" sz="2500" spc="300" dirty="0">
                <a:latin typeface="思源黑体 Bold" panose="02010600030101010101" charset="-122"/>
                <a:ea typeface="思源黑体 Bold" panose="02010600030101010101" charset="-122"/>
              </a:rPr>
              <a:t>）画出差分图</a:t>
            </a:r>
          </a:p>
        </p:txBody>
      </p:sp>
      <p:pic>
        <p:nvPicPr>
          <p:cNvPr id="20" name="图片 19"/>
          <p:cNvPicPr/>
          <p:nvPr/>
        </p:nvPicPr>
        <p:blipFill>
          <a:blip r:embed="rId2"/>
          <a:stretch>
            <a:fillRect/>
          </a:stretch>
        </p:blipFill>
        <p:spPr>
          <a:xfrm>
            <a:off x="4572000" y="1770398"/>
            <a:ext cx="11287760" cy="7945102"/>
          </a:xfrm>
          <a:prstGeom prst="rect">
            <a:avLst/>
          </a:prstGeom>
        </p:spPr>
      </p:pic>
      <p:grpSp>
        <p:nvGrpSpPr>
          <p:cNvPr id="21" name="Group 5">
            <a:extLst>
              <a:ext uri="{FF2B5EF4-FFF2-40B4-BE49-F238E27FC236}">
                <a16:creationId xmlns:a16="http://schemas.microsoft.com/office/drawing/2014/main" id="{40E3BE14-629C-676D-6787-C9F1DE32BD32}"/>
              </a:ext>
            </a:extLst>
          </p:cNvPr>
          <p:cNvGrpSpPr/>
          <p:nvPr/>
        </p:nvGrpSpPr>
        <p:grpSpPr>
          <a:xfrm>
            <a:off x="1028700" y="754669"/>
            <a:ext cx="1167893" cy="1167893"/>
            <a:chOff x="0" y="0"/>
            <a:chExt cx="1557191" cy="1557191"/>
          </a:xfrm>
        </p:grpSpPr>
        <p:grpSp>
          <p:nvGrpSpPr>
            <p:cNvPr id="22" name="Group 6">
              <a:extLst>
                <a:ext uri="{FF2B5EF4-FFF2-40B4-BE49-F238E27FC236}">
                  <a16:creationId xmlns:a16="http://schemas.microsoft.com/office/drawing/2014/main" id="{48E56981-67DE-0136-2B37-ED1EDBE95646}"/>
                </a:ext>
              </a:extLst>
            </p:cNvPr>
            <p:cNvGrpSpPr>
              <a:grpSpLocks noChangeAspect="1"/>
            </p:cNvGrpSpPr>
            <p:nvPr/>
          </p:nvGrpSpPr>
          <p:grpSpPr>
            <a:xfrm>
              <a:off x="0" y="0"/>
              <a:ext cx="1557191" cy="1557191"/>
              <a:chOff x="-2540" y="-2540"/>
              <a:chExt cx="6355080" cy="6355080"/>
            </a:xfrm>
          </p:grpSpPr>
          <p:sp>
            <p:nvSpPr>
              <p:cNvPr id="26" name="Freeform 7">
                <a:extLst>
                  <a:ext uri="{FF2B5EF4-FFF2-40B4-BE49-F238E27FC236}">
                    <a16:creationId xmlns:a16="http://schemas.microsoft.com/office/drawing/2014/main" id="{2A4A3B9C-87C1-8E22-325C-A6AB9154AA77}"/>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3" name="Picture 8">
              <a:extLst>
                <a:ext uri="{FF2B5EF4-FFF2-40B4-BE49-F238E27FC236}">
                  <a16:creationId xmlns:a16="http://schemas.microsoft.com/office/drawing/2014/main" id="{7FA01B2F-38EC-731A-7C71-07DC16207A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24" name="Picture 11">
              <a:extLst>
                <a:ext uri="{FF2B5EF4-FFF2-40B4-BE49-F238E27FC236}">
                  <a16:creationId xmlns:a16="http://schemas.microsoft.com/office/drawing/2014/main" id="{6F81B2A6-5243-91F3-115F-1E2F89A9F2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25" name="Picture 12">
              <a:extLst>
                <a:ext uri="{FF2B5EF4-FFF2-40B4-BE49-F238E27FC236}">
                  <a16:creationId xmlns:a16="http://schemas.microsoft.com/office/drawing/2014/main" id="{035AD780-ACCB-1247-C456-620A80E8ED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60"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63"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64"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65"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66"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67"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6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4" name="文本框 43"/>
          <p:cNvSpPr txBox="1"/>
          <p:nvPr/>
        </p:nvSpPr>
        <p:spPr>
          <a:xfrm>
            <a:off x="4550410" y="1164590"/>
            <a:ext cx="12720955" cy="825500"/>
          </a:xfrm>
          <a:prstGeom prst="rect">
            <a:avLst/>
          </a:prstGeom>
          <a:noFill/>
        </p:spPr>
        <p:txBody>
          <a:bodyPr wrap="square" rtlCol="0">
            <a:no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6</a:t>
            </a:r>
            <a:r>
              <a:rPr lang="zh-CN" altLang="en-US" sz="2500" spc="300" dirty="0">
                <a:latin typeface="思源黑体 Bold" panose="02010600030101010101" charset="-122"/>
                <a:ea typeface="思源黑体 Bold" panose="02010600030101010101" charset="-122"/>
              </a:rPr>
              <a:t>）对一阶差分的数据进行</a:t>
            </a:r>
            <a:r>
              <a:rPr lang="en-US" altLang="zh-CN" sz="2500" spc="300" dirty="0">
                <a:latin typeface="思源黑体 Bold" panose="02010600030101010101" charset="-122"/>
                <a:ea typeface="思源黑体 Bold" panose="02010600030101010101" charset="-122"/>
              </a:rPr>
              <a:t>ADF</a:t>
            </a:r>
            <a:r>
              <a:rPr lang="zh-CN" altLang="en-US" sz="2500" spc="300" dirty="0">
                <a:latin typeface="思源黑体 Bold" panose="02010600030101010101" charset="-122"/>
                <a:ea typeface="思源黑体 Bold" panose="02010600030101010101" charset="-122"/>
              </a:rPr>
              <a:t>检验，发现</a:t>
            </a:r>
            <a:r>
              <a:rPr lang="en-US" altLang="zh-CN" sz="2500" spc="300" dirty="0">
                <a:latin typeface="思源黑体 Bold" panose="02010600030101010101" charset="-122"/>
                <a:ea typeface="思源黑体 Bold" panose="02010600030101010101" charset="-122"/>
              </a:rPr>
              <a:t>p-value</a:t>
            </a:r>
            <a:r>
              <a:rPr lang="zh-CN" altLang="en-US" sz="2500" spc="300" dirty="0">
                <a:latin typeface="思源黑体 Bold" panose="02010600030101010101" charset="-122"/>
                <a:ea typeface="思源黑体 Bold" panose="02010600030101010101" charset="-122"/>
              </a:rPr>
              <a:t>值小于</a:t>
            </a:r>
            <a:r>
              <a:rPr lang="en-US" altLang="zh-CN" sz="2500" spc="300" dirty="0">
                <a:latin typeface="思源黑体 Bold" panose="02010600030101010101" charset="-122"/>
                <a:ea typeface="思源黑体 Bold" panose="02010600030101010101" charset="-122"/>
              </a:rPr>
              <a:t>0.05</a:t>
            </a:r>
            <a:r>
              <a:rPr lang="zh-CN" altLang="en-US" sz="2500" spc="300" dirty="0">
                <a:latin typeface="思源黑体 Bold" panose="02010600030101010101" charset="-122"/>
                <a:ea typeface="思源黑体 Bold" panose="02010600030101010101" charset="-122"/>
              </a:rPr>
              <a:t>，通过</a:t>
            </a:r>
            <a:r>
              <a:rPr lang="en-US" altLang="zh-CN" sz="2500" spc="300" dirty="0">
                <a:latin typeface="思源黑体 Bold" panose="02010600030101010101" charset="-122"/>
                <a:ea typeface="思源黑体 Bold" panose="02010600030101010101" charset="-122"/>
              </a:rPr>
              <a:t>p</a:t>
            </a:r>
            <a:r>
              <a:rPr lang="zh-CN" altLang="en-US" sz="2500" spc="300" dirty="0">
                <a:latin typeface="思源黑体 Bold" panose="02010600030101010101" charset="-122"/>
                <a:ea typeface="思源黑体 Bold" panose="02010600030101010101" charset="-122"/>
              </a:rPr>
              <a:t>检验</a:t>
            </a:r>
          </a:p>
        </p:txBody>
      </p:sp>
      <p:pic>
        <p:nvPicPr>
          <p:cNvPr id="20" name="图片 19"/>
          <p:cNvPicPr/>
          <p:nvPr/>
        </p:nvPicPr>
        <p:blipFill>
          <a:blip r:embed="rId2"/>
          <a:stretch>
            <a:fillRect/>
          </a:stretch>
        </p:blipFill>
        <p:spPr>
          <a:xfrm>
            <a:off x="4724400" y="2476500"/>
            <a:ext cx="11658600" cy="5619516"/>
          </a:xfrm>
          <a:prstGeom prst="rect">
            <a:avLst/>
          </a:prstGeom>
        </p:spPr>
      </p:pic>
      <p:grpSp>
        <p:nvGrpSpPr>
          <p:cNvPr id="21" name="Group 5">
            <a:extLst>
              <a:ext uri="{FF2B5EF4-FFF2-40B4-BE49-F238E27FC236}">
                <a16:creationId xmlns:a16="http://schemas.microsoft.com/office/drawing/2014/main" id="{FAAF034A-625B-E580-A598-FD8D0E652ADE}"/>
              </a:ext>
            </a:extLst>
          </p:cNvPr>
          <p:cNvGrpSpPr/>
          <p:nvPr/>
        </p:nvGrpSpPr>
        <p:grpSpPr>
          <a:xfrm>
            <a:off x="1028700" y="754669"/>
            <a:ext cx="1167893" cy="1167893"/>
            <a:chOff x="0" y="0"/>
            <a:chExt cx="1557191" cy="1557191"/>
          </a:xfrm>
        </p:grpSpPr>
        <p:grpSp>
          <p:nvGrpSpPr>
            <p:cNvPr id="22" name="Group 6">
              <a:extLst>
                <a:ext uri="{FF2B5EF4-FFF2-40B4-BE49-F238E27FC236}">
                  <a16:creationId xmlns:a16="http://schemas.microsoft.com/office/drawing/2014/main" id="{65BD9946-3A4D-7F37-875A-8C8CEE01E867}"/>
                </a:ext>
              </a:extLst>
            </p:cNvPr>
            <p:cNvGrpSpPr>
              <a:grpSpLocks noChangeAspect="1"/>
            </p:cNvGrpSpPr>
            <p:nvPr/>
          </p:nvGrpSpPr>
          <p:grpSpPr>
            <a:xfrm>
              <a:off x="0" y="0"/>
              <a:ext cx="1557191" cy="1557191"/>
              <a:chOff x="-2540" y="-2540"/>
              <a:chExt cx="6355080" cy="6355080"/>
            </a:xfrm>
          </p:grpSpPr>
          <p:sp>
            <p:nvSpPr>
              <p:cNvPr id="26" name="Freeform 7">
                <a:extLst>
                  <a:ext uri="{FF2B5EF4-FFF2-40B4-BE49-F238E27FC236}">
                    <a16:creationId xmlns:a16="http://schemas.microsoft.com/office/drawing/2014/main" id="{B76A846D-1CD0-A4ED-9E5D-8E4F838ACFB2}"/>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3" name="Picture 8">
              <a:extLst>
                <a:ext uri="{FF2B5EF4-FFF2-40B4-BE49-F238E27FC236}">
                  <a16:creationId xmlns:a16="http://schemas.microsoft.com/office/drawing/2014/main" id="{5A54DF65-AAC7-B3DA-C3D8-AD2508D4394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24" name="Picture 11">
              <a:extLst>
                <a:ext uri="{FF2B5EF4-FFF2-40B4-BE49-F238E27FC236}">
                  <a16:creationId xmlns:a16="http://schemas.microsoft.com/office/drawing/2014/main" id="{F2868310-2078-CC52-B016-E035D0C9662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25" name="Picture 12">
              <a:extLst>
                <a:ext uri="{FF2B5EF4-FFF2-40B4-BE49-F238E27FC236}">
                  <a16:creationId xmlns:a16="http://schemas.microsoft.com/office/drawing/2014/main" id="{33C779AF-AC7B-2D80-B142-0DC572AEBF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60"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63"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64"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65"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66"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67"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6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4" name="文本框 43"/>
          <p:cNvSpPr txBox="1"/>
          <p:nvPr/>
        </p:nvSpPr>
        <p:spPr>
          <a:xfrm>
            <a:off x="4550410" y="1104900"/>
            <a:ext cx="12720955" cy="825500"/>
          </a:xfrm>
          <a:prstGeom prst="rect">
            <a:avLst/>
          </a:prstGeom>
          <a:noFill/>
        </p:spPr>
        <p:txBody>
          <a:bodyPr wrap="square" rtlCol="0">
            <a:noAutofit/>
          </a:bodyPr>
          <a:lstStyle/>
          <a:p>
            <a:r>
              <a:rPr lang="zh-CN"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7</a:t>
            </a:r>
            <a:r>
              <a:rPr lang="zh-CN" sz="2500" spc="300" dirty="0">
                <a:latin typeface="思源黑体 Bold" panose="02010600030101010101" charset="-122"/>
                <a:ea typeface="思源黑体 Bold" panose="02010600030101010101" charset="-122"/>
              </a:rPr>
              <a:t>）画出数据的</a:t>
            </a:r>
            <a:r>
              <a:rPr lang="en-US" altLang="zh-CN" sz="2500" spc="300" dirty="0">
                <a:latin typeface="思源黑体 Bold" panose="02010600030101010101" charset="-122"/>
                <a:ea typeface="思源黑体 Bold" panose="02010600030101010101" charset="-122"/>
              </a:rPr>
              <a:t>ACF</a:t>
            </a:r>
            <a:r>
              <a:rPr lang="zh-CN" altLang="en-US" sz="2500" spc="300" dirty="0">
                <a:latin typeface="思源黑体 Bold" panose="02010600030101010101" charset="-122"/>
                <a:ea typeface="思源黑体 Bold" panose="02010600030101010101" charset="-122"/>
              </a:rPr>
              <a:t>图（拖尾）</a:t>
            </a:r>
          </a:p>
        </p:txBody>
      </p:sp>
      <p:pic>
        <p:nvPicPr>
          <p:cNvPr id="20" name="图片 19"/>
          <p:cNvPicPr/>
          <p:nvPr/>
        </p:nvPicPr>
        <p:blipFill>
          <a:blip r:embed="rId2"/>
          <a:stretch>
            <a:fillRect/>
          </a:stretch>
        </p:blipFill>
        <p:spPr>
          <a:xfrm>
            <a:off x="4695190" y="1732915"/>
            <a:ext cx="12987655" cy="8116570"/>
          </a:xfrm>
          <a:prstGeom prst="rect">
            <a:avLst/>
          </a:prstGeom>
        </p:spPr>
      </p:pic>
      <p:grpSp>
        <p:nvGrpSpPr>
          <p:cNvPr id="21" name="Group 5">
            <a:extLst>
              <a:ext uri="{FF2B5EF4-FFF2-40B4-BE49-F238E27FC236}">
                <a16:creationId xmlns:a16="http://schemas.microsoft.com/office/drawing/2014/main" id="{47B451CA-5E19-87C3-DCFB-35C12F715F6B}"/>
              </a:ext>
            </a:extLst>
          </p:cNvPr>
          <p:cNvGrpSpPr/>
          <p:nvPr/>
        </p:nvGrpSpPr>
        <p:grpSpPr>
          <a:xfrm>
            <a:off x="1028700" y="754669"/>
            <a:ext cx="1167893" cy="1167893"/>
            <a:chOff x="0" y="0"/>
            <a:chExt cx="1557191" cy="1557191"/>
          </a:xfrm>
        </p:grpSpPr>
        <p:grpSp>
          <p:nvGrpSpPr>
            <p:cNvPr id="22" name="Group 6">
              <a:extLst>
                <a:ext uri="{FF2B5EF4-FFF2-40B4-BE49-F238E27FC236}">
                  <a16:creationId xmlns:a16="http://schemas.microsoft.com/office/drawing/2014/main" id="{CBAAC019-FFDC-D0BB-8F8F-7C9B96213D1B}"/>
                </a:ext>
              </a:extLst>
            </p:cNvPr>
            <p:cNvGrpSpPr>
              <a:grpSpLocks noChangeAspect="1"/>
            </p:cNvGrpSpPr>
            <p:nvPr/>
          </p:nvGrpSpPr>
          <p:grpSpPr>
            <a:xfrm>
              <a:off x="0" y="0"/>
              <a:ext cx="1557191" cy="1557191"/>
              <a:chOff x="-2540" y="-2540"/>
              <a:chExt cx="6355080" cy="6355080"/>
            </a:xfrm>
          </p:grpSpPr>
          <p:sp>
            <p:nvSpPr>
              <p:cNvPr id="26" name="Freeform 7">
                <a:extLst>
                  <a:ext uri="{FF2B5EF4-FFF2-40B4-BE49-F238E27FC236}">
                    <a16:creationId xmlns:a16="http://schemas.microsoft.com/office/drawing/2014/main" id="{C49316CA-EF7B-7A5D-E9E4-7E7D6A015A58}"/>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3" name="Picture 8">
              <a:extLst>
                <a:ext uri="{FF2B5EF4-FFF2-40B4-BE49-F238E27FC236}">
                  <a16:creationId xmlns:a16="http://schemas.microsoft.com/office/drawing/2014/main" id="{6974F613-588B-8134-4560-D79F9C0B302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24" name="Picture 11">
              <a:extLst>
                <a:ext uri="{FF2B5EF4-FFF2-40B4-BE49-F238E27FC236}">
                  <a16:creationId xmlns:a16="http://schemas.microsoft.com/office/drawing/2014/main" id="{2EA24DEE-E49E-E2FD-A372-22C9F53B5B8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25" name="Picture 12">
              <a:extLst>
                <a:ext uri="{FF2B5EF4-FFF2-40B4-BE49-F238E27FC236}">
                  <a16:creationId xmlns:a16="http://schemas.microsoft.com/office/drawing/2014/main" id="{7F126AEC-2ECF-88C9-FB8C-B85EC0A05AE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60"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63"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64"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65"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66"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67"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6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4" name="文本框 43"/>
          <p:cNvSpPr txBox="1"/>
          <p:nvPr/>
        </p:nvSpPr>
        <p:spPr>
          <a:xfrm>
            <a:off x="4550410" y="1164590"/>
            <a:ext cx="12720955" cy="825500"/>
          </a:xfrm>
          <a:prstGeom prst="rect">
            <a:avLst/>
          </a:prstGeom>
          <a:noFill/>
        </p:spPr>
        <p:txBody>
          <a:bodyPr wrap="square" rtlCol="0">
            <a:noAutofit/>
          </a:bodyPr>
          <a:lstStyle/>
          <a:p>
            <a:r>
              <a:rPr lang="zh-CN"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8</a:t>
            </a:r>
            <a:r>
              <a:rPr lang="zh-CN" sz="2500" spc="300" dirty="0">
                <a:latin typeface="思源黑体 Bold" panose="02010600030101010101" charset="-122"/>
                <a:ea typeface="思源黑体 Bold" panose="02010600030101010101" charset="-122"/>
              </a:rPr>
              <a:t>）画出数据的</a:t>
            </a:r>
            <a:r>
              <a:rPr lang="en-US" altLang="zh-CN" sz="2500" spc="300" dirty="0">
                <a:latin typeface="思源黑体 Bold" panose="02010600030101010101" charset="-122"/>
                <a:ea typeface="思源黑体 Bold" panose="02010600030101010101" charset="-122"/>
              </a:rPr>
              <a:t>PACF</a:t>
            </a:r>
            <a:r>
              <a:rPr lang="zh-CN" altLang="en-US" sz="2500" spc="300" dirty="0">
                <a:latin typeface="思源黑体 Bold" panose="02010600030101010101" charset="-122"/>
                <a:ea typeface="思源黑体 Bold" panose="02010600030101010101" charset="-122"/>
              </a:rPr>
              <a:t>图（截尾）</a:t>
            </a:r>
          </a:p>
        </p:txBody>
      </p:sp>
      <p:pic>
        <p:nvPicPr>
          <p:cNvPr id="21" name="图片 20"/>
          <p:cNvPicPr/>
          <p:nvPr/>
        </p:nvPicPr>
        <p:blipFill>
          <a:blip r:embed="rId2"/>
          <a:stretch>
            <a:fillRect/>
          </a:stretch>
        </p:blipFill>
        <p:spPr>
          <a:xfrm>
            <a:off x="4550409" y="1922562"/>
            <a:ext cx="12963525" cy="7968198"/>
          </a:xfrm>
          <a:prstGeom prst="rect">
            <a:avLst/>
          </a:prstGeom>
        </p:spPr>
      </p:pic>
      <p:grpSp>
        <p:nvGrpSpPr>
          <p:cNvPr id="20" name="Group 5">
            <a:extLst>
              <a:ext uri="{FF2B5EF4-FFF2-40B4-BE49-F238E27FC236}">
                <a16:creationId xmlns:a16="http://schemas.microsoft.com/office/drawing/2014/main" id="{8C9F9661-1B9C-D729-6677-E46F0960B23C}"/>
              </a:ext>
            </a:extLst>
          </p:cNvPr>
          <p:cNvGrpSpPr/>
          <p:nvPr/>
        </p:nvGrpSpPr>
        <p:grpSpPr>
          <a:xfrm>
            <a:off x="1028700" y="754669"/>
            <a:ext cx="1167893" cy="1167893"/>
            <a:chOff x="0" y="0"/>
            <a:chExt cx="1557191" cy="1557191"/>
          </a:xfrm>
        </p:grpSpPr>
        <p:grpSp>
          <p:nvGrpSpPr>
            <p:cNvPr id="22" name="Group 6">
              <a:extLst>
                <a:ext uri="{FF2B5EF4-FFF2-40B4-BE49-F238E27FC236}">
                  <a16:creationId xmlns:a16="http://schemas.microsoft.com/office/drawing/2014/main" id="{03600DAD-D6AF-C993-A578-F5F7754D0E28}"/>
                </a:ext>
              </a:extLst>
            </p:cNvPr>
            <p:cNvGrpSpPr>
              <a:grpSpLocks noChangeAspect="1"/>
            </p:cNvGrpSpPr>
            <p:nvPr/>
          </p:nvGrpSpPr>
          <p:grpSpPr>
            <a:xfrm>
              <a:off x="0" y="0"/>
              <a:ext cx="1557191" cy="1557191"/>
              <a:chOff x="-2540" y="-2540"/>
              <a:chExt cx="6355080" cy="6355080"/>
            </a:xfrm>
          </p:grpSpPr>
          <p:sp>
            <p:nvSpPr>
              <p:cNvPr id="26" name="Freeform 7">
                <a:extLst>
                  <a:ext uri="{FF2B5EF4-FFF2-40B4-BE49-F238E27FC236}">
                    <a16:creationId xmlns:a16="http://schemas.microsoft.com/office/drawing/2014/main" id="{C86933EF-9AC0-E75D-86AB-CC64D59B271F}"/>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3" name="Picture 8">
              <a:extLst>
                <a:ext uri="{FF2B5EF4-FFF2-40B4-BE49-F238E27FC236}">
                  <a16:creationId xmlns:a16="http://schemas.microsoft.com/office/drawing/2014/main" id="{8CB84810-12E3-89D1-8EA8-BDB31705EB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24" name="Picture 11">
              <a:extLst>
                <a:ext uri="{FF2B5EF4-FFF2-40B4-BE49-F238E27FC236}">
                  <a16:creationId xmlns:a16="http://schemas.microsoft.com/office/drawing/2014/main" id="{DD01661B-BE20-E61A-B93B-3313BE0A3FF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25" name="Picture 12">
              <a:extLst>
                <a:ext uri="{FF2B5EF4-FFF2-40B4-BE49-F238E27FC236}">
                  <a16:creationId xmlns:a16="http://schemas.microsoft.com/office/drawing/2014/main" id="{24BE6C3D-FF8B-33EB-D358-C7A2143629F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60"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63"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64"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65"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66"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67"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6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4" name="文本框 43"/>
          <p:cNvSpPr txBox="1"/>
          <p:nvPr/>
        </p:nvSpPr>
        <p:spPr>
          <a:xfrm>
            <a:off x="4550410" y="1164590"/>
            <a:ext cx="12720955" cy="825500"/>
          </a:xfrm>
          <a:prstGeom prst="rect">
            <a:avLst/>
          </a:prstGeom>
          <a:noFill/>
        </p:spPr>
        <p:txBody>
          <a:bodyPr wrap="square" rtlCol="0">
            <a:noAutofit/>
          </a:bodyPr>
          <a:lstStyle/>
          <a:p>
            <a:r>
              <a:rPr lang="zh-CN"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9</a:t>
            </a:r>
            <a:r>
              <a:rPr lang="zh-CN" sz="2500" spc="300" dirty="0">
                <a:latin typeface="思源黑体 Bold" panose="02010600030101010101" charset="-122"/>
                <a:ea typeface="思源黑体 Bold" panose="02010600030101010101" charset="-122"/>
              </a:rPr>
              <a:t>）找出</a:t>
            </a:r>
            <a:r>
              <a:rPr lang="en-US" altLang="zh-CN" sz="2500" spc="300" dirty="0">
                <a:latin typeface="思源黑体 Bold" panose="02010600030101010101" charset="-122"/>
                <a:ea typeface="思源黑体 Bold" panose="02010600030101010101" charset="-122"/>
              </a:rPr>
              <a:t>ARIMA</a:t>
            </a:r>
            <a:r>
              <a:rPr lang="zh-CN" altLang="en-US" sz="2500" spc="300" dirty="0">
                <a:latin typeface="思源黑体 Bold" panose="02010600030101010101" charset="-122"/>
                <a:ea typeface="思源黑体 Bold" panose="02010600030101010101" charset="-122"/>
              </a:rPr>
              <a:t>模型的</a:t>
            </a:r>
            <a:r>
              <a:rPr lang="en-US" altLang="zh-CN" sz="2500" spc="300" dirty="0">
                <a:latin typeface="思源黑体 Bold" panose="02010600030101010101" charset="-122"/>
                <a:ea typeface="思源黑体 Bold" panose="02010600030101010101" charset="-122"/>
              </a:rPr>
              <a:t>p</a:t>
            </a:r>
            <a:r>
              <a:rPr lang="zh-CN" altLang="en-US" sz="2500" spc="300" dirty="0">
                <a:latin typeface="思源黑体 Bold" panose="02010600030101010101" charset="-122"/>
                <a:ea typeface="思源黑体 Bold" panose="02010600030101010101" charset="-122"/>
              </a:rPr>
              <a:t>值和</a:t>
            </a:r>
            <a:r>
              <a:rPr lang="en-US" altLang="zh-CN" sz="2500" spc="300" dirty="0">
                <a:latin typeface="思源黑体 Bold" panose="02010600030101010101" charset="-122"/>
                <a:ea typeface="思源黑体 Bold" panose="02010600030101010101" charset="-122"/>
              </a:rPr>
              <a:t>q</a:t>
            </a:r>
            <a:r>
              <a:rPr lang="zh-CN" altLang="en-US" sz="2500" spc="300" dirty="0">
                <a:latin typeface="思源黑体 Bold" panose="02010600030101010101" charset="-122"/>
                <a:ea typeface="思源黑体 Bold" panose="02010600030101010101" charset="-122"/>
              </a:rPr>
              <a:t>值</a:t>
            </a:r>
          </a:p>
        </p:txBody>
      </p:sp>
      <p:pic>
        <p:nvPicPr>
          <p:cNvPr id="21" name="图片 20"/>
          <p:cNvPicPr>
            <a:picLocks noChangeAspect="1"/>
          </p:cNvPicPr>
          <p:nvPr/>
        </p:nvPicPr>
        <p:blipFill>
          <a:blip r:embed="rId2"/>
          <a:stretch>
            <a:fillRect/>
          </a:stretch>
        </p:blipFill>
        <p:spPr>
          <a:xfrm>
            <a:off x="3962400" y="2095500"/>
            <a:ext cx="4249420" cy="6675755"/>
          </a:xfrm>
          <a:prstGeom prst="rect">
            <a:avLst/>
          </a:prstGeom>
        </p:spPr>
      </p:pic>
      <p:pic>
        <p:nvPicPr>
          <p:cNvPr id="22" name="图片 21"/>
          <p:cNvPicPr>
            <a:picLocks noChangeAspect="1"/>
          </p:cNvPicPr>
          <p:nvPr/>
        </p:nvPicPr>
        <p:blipFill>
          <a:blip r:embed="rId3"/>
          <a:stretch>
            <a:fillRect/>
          </a:stretch>
        </p:blipFill>
        <p:spPr>
          <a:xfrm>
            <a:off x="9958737" y="1881582"/>
            <a:ext cx="7941278" cy="8153957"/>
          </a:xfrm>
          <a:prstGeom prst="rect">
            <a:avLst/>
          </a:prstGeom>
        </p:spPr>
      </p:pic>
      <p:grpSp>
        <p:nvGrpSpPr>
          <p:cNvPr id="28" name="Group 5">
            <a:extLst>
              <a:ext uri="{FF2B5EF4-FFF2-40B4-BE49-F238E27FC236}">
                <a16:creationId xmlns:a16="http://schemas.microsoft.com/office/drawing/2014/main" id="{7B57BAA5-07EF-5EAA-C215-C85F2DD743AD}"/>
              </a:ext>
            </a:extLst>
          </p:cNvPr>
          <p:cNvGrpSpPr/>
          <p:nvPr/>
        </p:nvGrpSpPr>
        <p:grpSpPr>
          <a:xfrm>
            <a:off x="1028700" y="754669"/>
            <a:ext cx="1167893" cy="1167893"/>
            <a:chOff x="0" y="0"/>
            <a:chExt cx="1557191" cy="1557191"/>
          </a:xfrm>
        </p:grpSpPr>
        <p:grpSp>
          <p:nvGrpSpPr>
            <p:cNvPr id="29" name="Group 6">
              <a:extLst>
                <a:ext uri="{FF2B5EF4-FFF2-40B4-BE49-F238E27FC236}">
                  <a16:creationId xmlns:a16="http://schemas.microsoft.com/office/drawing/2014/main" id="{9EBD1D5E-3CDB-8461-626F-B22CAD3EA59D}"/>
                </a:ext>
              </a:extLst>
            </p:cNvPr>
            <p:cNvGrpSpPr>
              <a:grpSpLocks noChangeAspect="1"/>
            </p:cNvGrpSpPr>
            <p:nvPr/>
          </p:nvGrpSpPr>
          <p:grpSpPr>
            <a:xfrm>
              <a:off x="0" y="0"/>
              <a:ext cx="1557191" cy="1557191"/>
              <a:chOff x="-2540" y="-2540"/>
              <a:chExt cx="6355080" cy="6355080"/>
            </a:xfrm>
          </p:grpSpPr>
          <p:sp>
            <p:nvSpPr>
              <p:cNvPr id="33" name="Freeform 7">
                <a:extLst>
                  <a:ext uri="{FF2B5EF4-FFF2-40B4-BE49-F238E27FC236}">
                    <a16:creationId xmlns:a16="http://schemas.microsoft.com/office/drawing/2014/main" id="{9EA81D23-6C98-695E-7D4D-B3269C9E4166}"/>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30" name="Picture 8">
              <a:extLst>
                <a:ext uri="{FF2B5EF4-FFF2-40B4-BE49-F238E27FC236}">
                  <a16:creationId xmlns:a16="http://schemas.microsoft.com/office/drawing/2014/main" id="{D34C4E23-C461-AFCF-A54B-7FB301855A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639" y="54639"/>
              <a:ext cx="1447913" cy="1447913"/>
            </a:xfrm>
            <a:prstGeom prst="rect">
              <a:avLst/>
            </a:prstGeom>
          </p:spPr>
        </p:pic>
        <p:pic>
          <p:nvPicPr>
            <p:cNvPr id="31" name="Picture 11">
              <a:extLst>
                <a:ext uri="{FF2B5EF4-FFF2-40B4-BE49-F238E27FC236}">
                  <a16:creationId xmlns:a16="http://schemas.microsoft.com/office/drawing/2014/main" id="{B809699D-F815-0BDB-8448-21A85D68740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2546" y="589542"/>
              <a:ext cx="852099" cy="707231"/>
            </a:xfrm>
            <a:prstGeom prst="rect">
              <a:avLst/>
            </a:prstGeom>
          </p:spPr>
        </p:pic>
        <p:pic>
          <p:nvPicPr>
            <p:cNvPr id="32" name="Picture 12">
              <a:extLst>
                <a:ext uri="{FF2B5EF4-FFF2-40B4-BE49-F238E27FC236}">
                  <a16:creationId xmlns:a16="http://schemas.microsoft.com/office/drawing/2014/main" id="{3A5D33CB-05F4-F6D6-FB7E-FD2B7AF1FB2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45572" y="437009"/>
              <a:ext cx="466046" cy="618252"/>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695487"/>
            <a:chOff x="0" y="0"/>
            <a:chExt cx="4816593" cy="709923"/>
          </a:xfrm>
        </p:grpSpPr>
        <p:sp>
          <p:nvSpPr>
            <p:cNvPr id="3" name="Freeform 3"/>
            <p:cNvSpPr/>
            <p:nvPr/>
          </p:nvSpPr>
          <p:spPr>
            <a:xfrm>
              <a:off x="0" y="0"/>
              <a:ext cx="4816592" cy="709923"/>
            </a:xfrm>
            <a:custGeom>
              <a:avLst/>
              <a:gdLst/>
              <a:ahLst/>
              <a:cxnLst/>
              <a:rect l="l" t="t" r="r" b="b"/>
              <a:pathLst>
                <a:path w="4816592" h="709923">
                  <a:moveTo>
                    <a:pt x="0" y="0"/>
                  </a:moveTo>
                  <a:lnTo>
                    <a:pt x="4816592" y="0"/>
                  </a:lnTo>
                  <a:lnTo>
                    <a:pt x="4816592" y="709923"/>
                  </a:lnTo>
                  <a:lnTo>
                    <a:pt x="0" y="70992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0270" y="542304"/>
            <a:ext cx="1610879" cy="1610879"/>
            <a:chOff x="0" y="0"/>
            <a:chExt cx="2147839" cy="2147839"/>
          </a:xfrm>
        </p:grpSpPr>
        <p:grpSp>
          <p:nvGrpSpPr>
            <p:cNvPr id="6" name="Group 6"/>
            <p:cNvGrpSpPr>
              <a:grpSpLocks noChangeAspect="1"/>
            </p:cNvGrpSpPr>
            <p:nvPr/>
          </p:nvGrpSpPr>
          <p:grpSpPr>
            <a:xfrm>
              <a:off x="0" y="0"/>
              <a:ext cx="2147839" cy="2147839"/>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364" y="75364"/>
              <a:ext cx="1997111" cy="1997111"/>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6268" y="813157"/>
              <a:ext cx="1175303" cy="97548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52510" y="602768"/>
              <a:ext cx="642819" cy="852757"/>
            </a:xfrm>
            <a:prstGeom prst="rect">
              <a:avLst/>
            </a:prstGeom>
          </p:spPr>
        </p:pic>
      </p:grpSp>
      <p:sp>
        <p:nvSpPr>
          <p:cNvPr id="13" name="TextBox 13"/>
          <p:cNvSpPr txBox="1"/>
          <p:nvPr/>
        </p:nvSpPr>
        <p:spPr>
          <a:xfrm>
            <a:off x="13008511" y="635474"/>
            <a:ext cx="4250789" cy="752348"/>
          </a:xfrm>
          <a:prstGeom prst="rect">
            <a:avLst/>
          </a:prstGeom>
        </p:spPr>
        <p:txBody>
          <a:bodyPr lIns="0" tIns="0" rIns="0" bIns="0" rtlCol="0" anchor="t">
            <a:spAutoFit/>
          </a:bodyPr>
          <a:lstStyle/>
          <a:p>
            <a:pPr algn="r">
              <a:lnSpc>
                <a:spcPts val="6015"/>
              </a:lnSpc>
            </a:pPr>
            <a:r>
              <a:rPr lang="en-US" sz="4699" spc="2349">
                <a:solidFill>
                  <a:srgbClr val="FFFFFF"/>
                </a:solidFill>
                <a:ea typeface="思源黑体-粗体 Bold"/>
              </a:rPr>
              <a:t>目录</a:t>
            </a:r>
          </a:p>
        </p:txBody>
      </p:sp>
      <p:sp>
        <p:nvSpPr>
          <p:cNvPr id="14" name="TextBox 14"/>
          <p:cNvSpPr txBox="1"/>
          <p:nvPr/>
        </p:nvSpPr>
        <p:spPr>
          <a:xfrm>
            <a:off x="13008511" y="1557732"/>
            <a:ext cx="4250789" cy="538988"/>
          </a:xfrm>
          <a:prstGeom prst="rect">
            <a:avLst/>
          </a:prstGeom>
        </p:spPr>
        <p:txBody>
          <a:bodyPr lIns="0" tIns="0" rIns="0" bIns="0" rtlCol="0" anchor="t">
            <a:spAutoFit/>
          </a:bodyPr>
          <a:lstStyle/>
          <a:p>
            <a:pPr algn="r">
              <a:lnSpc>
                <a:spcPts val="4096"/>
              </a:lnSpc>
            </a:pPr>
            <a:r>
              <a:rPr lang="en-US" sz="3200" spc="256">
                <a:solidFill>
                  <a:srgbClr val="FFFFFF"/>
                </a:solidFill>
                <a:latin typeface="Aharoni CLM Bold"/>
              </a:rPr>
              <a:t>CONTENTS</a:t>
            </a:r>
          </a:p>
        </p:txBody>
      </p:sp>
      <p:grpSp>
        <p:nvGrpSpPr>
          <p:cNvPr id="15" name="Group 15"/>
          <p:cNvGrpSpPr/>
          <p:nvPr/>
        </p:nvGrpSpPr>
        <p:grpSpPr>
          <a:xfrm>
            <a:off x="2852109" y="3829259"/>
            <a:ext cx="6492460" cy="988695"/>
            <a:chOff x="0" y="0"/>
            <a:chExt cx="8656614" cy="1318260"/>
          </a:xfrm>
        </p:grpSpPr>
        <p:grpSp>
          <p:nvGrpSpPr>
            <p:cNvPr id="16" name="Group 16"/>
            <p:cNvGrpSpPr>
              <a:grpSpLocks noChangeAspect="1"/>
            </p:cNvGrpSpPr>
            <p:nvPr/>
          </p:nvGrpSpPr>
          <p:grpSpPr>
            <a:xfrm>
              <a:off x="0" y="0"/>
              <a:ext cx="1318260" cy="1318260"/>
              <a:chOff x="0" y="0"/>
              <a:chExt cx="6350000" cy="6350000"/>
            </a:xfrm>
          </p:grpSpPr>
          <p:sp>
            <p:nvSpPr>
              <p:cNvPr id="17" name="Freeform 1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18" name="TextBox 18"/>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1</a:t>
              </a:r>
            </a:p>
          </p:txBody>
        </p:sp>
        <p:sp>
          <p:nvSpPr>
            <p:cNvPr id="19" name="TextBox 19"/>
            <p:cNvSpPr txBox="1"/>
            <p:nvPr/>
          </p:nvSpPr>
          <p:spPr>
            <a:xfrm>
              <a:off x="2207260" y="264880"/>
              <a:ext cx="6449354" cy="670269"/>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粗体 Bold"/>
                </a:rPr>
                <a:t>数据获取</a:t>
              </a:r>
              <a:endParaRPr lang="en-US" sz="3200" spc="320" dirty="0">
                <a:solidFill>
                  <a:srgbClr val="000000"/>
                </a:solidFill>
                <a:ea typeface="思源黑体-粗体 Bold"/>
              </a:endParaRPr>
            </a:p>
          </p:txBody>
        </p:sp>
      </p:grpSp>
      <p:grpSp>
        <p:nvGrpSpPr>
          <p:cNvPr id="20" name="Group 20"/>
          <p:cNvGrpSpPr/>
          <p:nvPr/>
        </p:nvGrpSpPr>
        <p:grpSpPr>
          <a:xfrm>
            <a:off x="2852109" y="5674907"/>
            <a:ext cx="6492460" cy="988695"/>
            <a:chOff x="0" y="0"/>
            <a:chExt cx="8656614" cy="1318260"/>
          </a:xfrm>
        </p:grpSpPr>
        <p:grpSp>
          <p:nvGrpSpPr>
            <p:cNvPr id="21" name="Group 21"/>
            <p:cNvGrpSpPr>
              <a:grpSpLocks noChangeAspect="1"/>
            </p:cNvGrpSpPr>
            <p:nvPr/>
          </p:nvGrpSpPr>
          <p:grpSpPr>
            <a:xfrm>
              <a:off x="0" y="0"/>
              <a:ext cx="1318260" cy="1318260"/>
              <a:chOff x="0" y="0"/>
              <a:chExt cx="6350000" cy="6350000"/>
            </a:xfrm>
          </p:grpSpPr>
          <p:sp>
            <p:nvSpPr>
              <p:cNvPr id="22" name="Freeform 2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23" name="TextBox 23"/>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2</a:t>
              </a:r>
            </a:p>
          </p:txBody>
        </p:sp>
        <p:sp>
          <p:nvSpPr>
            <p:cNvPr id="24" name="TextBox 24"/>
            <p:cNvSpPr txBox="1"/>
            <p:nvPr/>
          </p:nvSpPr>
          <p:spPr>
            <a:xfrm>
              <a:off x="2207260" y="264880"/>
              <a:ext cx="6449354" cy="667277"/>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粗体 Bold"/>
                </a:rPr>
                <a:t>数据预处理</a:t>
              </a:r>
              <a:endParaRPr lang="en-US" sz="3200" spc="320" dirty="0">
                <a:solidFill>
                  <a:srgbClr val="000000"/>
                </a:solidFill>
                <a:ea typeface="思源黑体-粗体 Bold"/>
              </a:endParaRPr>
            </a:p>
          </p:txBody>
        </p:sp>
      </p:grpSp>
      <p:grpSp>
        <p:nvGrpSpPr>
          <p:cNvPr id="25" name="Group 25"/>
          <p:cNvGrpSpPr/>
          <p:nvPr/>
        </p:nvGrpSpPr>
        <p:grpSpPr>
          <a:xfrm>
            <a:off x="2852109" y="7520852"/>
            <a:ext cx="6492460" cy="988695"/>
            <a:chOff x="0" y="0"/>
            <a:chExt cx="8656614" cy="1318260"/>
          </a:xfrm>
        </p:grpSpPr>
        <p:grpSp>
          <p:nvGrpSpPr>
            <p:cNvPr id="26" name="Group 26"/>
            <p:cNvGrpSpPr>
              <a:grpSpLocks noChangeAspect="1"/>
            </p:cNvGrpSpPr>
            <p:nvPr/>
          </p:nvGrpSpPr>
          <p:grpSpPr>
            <a:xfrm>
              <a:off x="0" y="0"/>
              <a:ext cx="1318260" cy="1318260"/>
              <a:chOff x="0" y="0"/>
              <a:chExt cx="6350000" cy="6350000"/>
            </a:xfrm>
          </p:grpSpPr>
          <p:sp>
            <p:nvSpPr>
              <p:cNvPr id="27" name="Freeform 2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28" name="TextBox 28"/>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3</a:t>
              </a:r>
            </a:p>
          </p:txBody>
        </p:sp>
        <p:sp>
          <p:nvSpPr>
            <p:cNvPr id="29" name="TextBox 29"/>
            <p:cNvSpPr txBox="1"/>
            <p:nvPr/>
          </p:nvSpPr>
          <p:spPr>
            <a:xfrm>
              <a:off x="2207260" y="264880"/>
              <a:ext cx="6449354" cy="667277"/>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粗体 Bold"/>
                </a:rPr>
                <a:t>时间序列预测</a:t>
              </a:r>
              <a:endParaRPr lang="en-US" sz="3200" spc="320" dirty="0">
                <a:solidFill>
                  <a:srgbClr val="000000"/>
                </a:solidFill>
                <a:ea typeface="思源黑体-粗体 Bold"/>
              </a:endParaRPr>
            </a:p>
          </p:txBody>
        </p:sp>
      </p:grpSp>
      <p:grpSp>
        <p:nvGrpSpPr>
          <p:cNvPr id="30" name="Group 30"/>
          <p:cNvGrpSpPr/>
          <p:nvPr/>
        </p:nvGrpSpPr>
        <p:grpSpPr>
          <a:xfrm>
            <a:off x="10012766" y="3829259"/>
            <a:ext cx="6492460" cy="988695"/>
            <a:chOff x="0" y="0"/>
            <a:chExt cx="8656614" cy="1318260"/>
          </a:xfrm>
        </p:grpSpPr>
        <p:grpSp>
          <p:nvGrpSpPr>
            <p:cNvPr id="31" name="Group 31"/>
            <p:cNvGrpSpPr>
              <a:grpSpLocks noChangeAspect="1"/>
            </p:cNvGrpSpPr>
            <p:nvPr/>
          </p:nvGrpSpPr>
          <p:grpSpPr>
            <a:xfrm>
              <a:off x="0" y="0"/>
              <a:ext cx="1318260" cy="1318260"/>
              <a:chOff x="0" y="0"/>
              <a:chExt cx="6350000" cy="6350000"/>
            </a:xfrm>
          </p:grpSpPr>
          <p:sp>
            <p:nvSpPr>
              <p:cNvPr id="32" name="Freeform 32"/>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33" name="TextBox 33"/>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a:solidFill>
                    <a:srgbClr val="FFFFFF"/>
                  </a:solidFill>
                  <a:latin typeface="Aharoni CLM Bold"/>
                </a:rPr>
                <a:t>4</a:t>
              </a:r>
            </a:p>
          </p:txBody>
        </p:sp>
        <p:sp>
          <p:nvSpPr>
            <p:cNvPr id="34" name="TextBox 34"/>
            <p:cNvSpPr txBox="1"/>
            <p:nvPr/>
          </p:nvSpPr>
          <p:spPr>
            <a:xfrm>
              <a:off x="2207260" y="264880"/>
              <a:ext cx="6449354" cy="667277"/>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粗体 Bold"/>
                </a:rPr>
                <a:t>回归分析</a:t>
              </a:r>
              <a:endParaRPr lang="en-US" sz="3200" spc="320" dirty="0">
                <a:solidFill>
                  <a:srgbClr val="000000"/>
                </a:solidFill>
                <a:ea typeface="思源黑体-粗体 Bold"/>
              </a:endParaRPr>
            </a:p>
          </p:txBody>
        </p:sp>
      </p:grpSp>
      <p:grpSp>
        <p:nvGrpSpPr>
          <p:cNvPr id="35" name="Group 35"/>
          <p:cNvGrpSpPr/>
          <p:nvPr/>
        </p:nvGrpSpPr>
        <p:grpSpPr>
          <a:xfrm>
            <a:off x="10012766" y="5674907"/>
            <a:ext cx="6492460" cy="988695"/>
            <a:chOff x="0" y="0"/>
            <a:chExt cx="8656614" cy="1318260"/>
          </a:xfrm>
        </p:grpSpPr>
        <p:grpSp>
          <p:nvGrpSpPr>
            <p:cNvPr id="36" name="Group 36"/>
            <p:cNvGrpSpPr>
              <a:grpSpLocks noChangeAspect="1"/>
            </p:cNvGrpSpPr>
            <p:nvPr/>
          </p:nvGrpSpPr>
          <p:grpSpPr>
            <a:xfrm>
              <a:off x="0" y="0"/>
              <a:ext cx="1318260" cy="1318260"/>
              <a:chOff x="0" y="0"/>
              <a:chExt cx="6350000" cy="6350000"/>
            </a:xfrm>
          </p:grpSpPr>
          <p:sp>
            <p:nvSpPr>
              <p:cNvPr id="37" name="Freeform 3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38" name="TextBox 38"/>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dirty="0">
                  <a:solidFill>
                    <a:srgbClr val="FFFFFF"/>
                  </a:solidFill>
                  <a:latin typeface="Aharoni CLM Bold"/>
                </a:rPr>
                <a:t>5</a:t>
              </a:r>
            </a:p>
          </p:txBody>
        </p:sp>
        <p:sp>
          <p:nvSpPr>
            <p:cNvPr id="39" name="TextBox 39"/>
            <p:cNvSpPr txBox="1"/>
            <p:nvPr/>
          </p:nvSpPr>
          <p:spPr>
            <a:xfrm>
              <a:off x="2207260" y="264880"/>
              <a:ext cx="6449354" cy="667277"/>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粗体 Bold"/>
                </a:rPr>
                <a:t>统计结论</a:t>
              </a:r>
              <a:endParaRPr lang="en-US" sz="3200" spc="320" dirty="0">
                <a:solidFill>
                  <a:srgbClr val="000000"/>
                </a:solidFill>
                <a:ea typeface="思源黑体-粗体 Bold"/>
              </a:endParaRPr>
            </a:p>
          </p:txBody>
        </p:sp>
      </p:grpSp>
      <p:grpSp>
        <p:nvGrpSpPr>
          <p:cNvPr id="40" name="Group 35">
            <a:extLst>
              <a:ext uri="{FF2B5EF4-FFF2-40B4-BE49-F238E27FC236}">
                <a16:creationId xmlns:a16="http://schemas.microsoft.com/office/drawing/2014/main" id="{E9FF013D-E687-AAE7-69B0-F8E89CABD797}"/>
              </a:ext>
            </a:extLst>
          </p:cNvPr>
          <p:cNvGrpSpPr/>
          <p:nvPr/>
        </p:nvGrpSpPr>
        <p:grpSpPr>
          <a:xfrm>
            <a:off x="9986904" y="7496822"/>
            <a:ext cx="6518322" cy="988695"/>
            <a:chOff x="0" y="0"/>
            <a:chExt cx="8691097" cy="1318260"/>
          </a:xfrm>
        </p:grpSpPr>
        <p:grpSp>
          <p:nvGrpSpPr>
            <p:cNvPr id="41" name="Group 36">
              <a:extLst>
                <a:ext uri="{FF2B5EF4-FFF2-40B4-BE49-F238E27FC236}">
                  <a16:creationId xmlns:a16="http://schemas.microsoft.com/office/drawing/2014/main" id="{05A2CE90-2972-95C0-8389-A1FB06C70AE9}"/>
                </a:ext>
              </a:extLst>
            </p:cNvPr>
            <p:cNvGrpSpPr>
              <a:grpSpLocks noChangeAspect="1"/>
            </p:cNvGrpSpPr>
            <p:nvPr/>
          </p:nvGrpSpPr>
          <p:grpSpPr>
            <a:xfrm>
              <a:off x="0" y="0"/>
              <a:ext cx="1318260" cy="1318260"/>
              <a:chOff x="0" y="0"/>
              <a:chExt cx="6350000" cy="6350000"/>
            </a:xfrm>
          </p:grpSpPr>
          <p:sp>
            <p:nvSpPr>
              <p:cNvPr id="44" name="Freeform 37">
                <a:extLst>
                  <a:ext uri="{FF2B5EF4-FFF2-40B4-BE49-F238E27FC236}">
                    <a16:creationId xmlns:a16="http://schemas.microsoft.com/office/drawing/2014/main" id="{061AD633-F829-2370-D697-7B5F2A6737F1}"/>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304370"/>
              </a:solidFill>
            </p:spPr>
          </p:sp>
        </p:grpSp>
        <p:sp>
          <p:nvSpPr>
            <p:cNvPr id="42" name="TextBox 38">
              <a:extLst>
                <a:ext uri="{FF2B5EF4-FFF2-40B4-BE49-F238E27FC236}">
                  <a16:creationId xmlns:a16="http://schemas.microsoft.com/office/drawing/2014/main" id="{72AB498B-DC17-72A6-36CC-63DB91676EB0}"/>
                </a:ext>
              </a:extLst>
            </p:cNvPr>
            <p:cNvSpPr txBox="1"/>
            <p:nvPr/>
          </p:nvSpPr>
          <p:spPr>
            <a:xfrm>
              <a:off x="0" y="136870"/>
              <a:ext cx="1318260" cy="980440"/>
            </a:xfrm>
            <a:prstGeom prst="rect">
              <a:avLst/>
            </a:prstGeom>
          </p:spPr>
          <p:txBody>
            <a:bodyPr lIns="0" tIns="0" rIns="0" bIns="0" rtlCol="0" anchor="t">
              <a:spAutoFit/>
            </a:bodyPr>
            <a:lstStyle/>
            <a:p>
              <a:pPr algn="ctr">
                <a:lnSpc>
                  <a:spcPts val="5759"/>
                </a:lnSpc>
              </a:pPr>
              <a:r>
                <a:rPr lang="en-US" sz="4499" spc="359" dirty="0">
                  <a:solidFill>
                    <a:srgbClr val="FFFFFF"/>
                  </a:solidFill>
                  <a:latin typeface="Aharoni CLM Bold"/>
                </a:rPr>
                <a:t>6</a:t>
              </a:r>
            </a:p>
          </p:txBody>
        </p:sp>
        <p:sp>
          <p:nvSpPr>
            <p:cNvPr id="43" name="TextBox 39">
              <a:extLst>
                <a:ext uri="{FF2B5EF4-FFF2-40B4-BE49-F238E27FC236}">
                  <a16:creationId xmlns:a16="http://schemas.microsoft.com/office/drawing/2014/main" id="{A1509B14-6545-486F-91D2-3D01C862F1B3}"/>
                </a:ext>
              </a:extLst>
            </p:cNvPr>
            <p:cNvSpPr txBox="1"/>
            <p:nvPr/>
          </p:nvSpPr>
          <p:spPr>
            <a:xfrm>
              <a:off x="2241743" y="293452"/>
              <a:ext cx="6449354" cy="667277"/>
            </a:xfrm>
            <a:prstGeom prst="rect">
              <a:avLst/>
            </a:prstGeom>
          </p:spPr>
          <p:txBody>
            <a:bodyPr lIns="0" tIns="0" rIns="0" bIns="0" rtlCol="0" anchor="t">
              <a:spAutoFit/>
            </a:bodyPr>
            <a:lstStyle/>
            <a:p>
              <a:pPr>
                <a:lnSpc>
                  <a:spcPts val="4096"/>
                </a:lnSpc>
              </a:pPr>
              <a:r>
                <a:rPr lang="zh-CN" altLang="en-US" sz="3200" spc="320" dirty="0">
                  <a:solidFill>
                    <a:srgbClr val="000000"/>
                  </a:solidFill>
                  <a:ea typeface="思源黑体-粗体 Bold"/>
                </a:rPr>
                <a:t>实验总结</a:t>
              </a:r>
              <a:endParaRPr lang="en-US" sz="3200" spc="320" dirty="0">
                <a:solidFill>
                  <a:srgbClr val="000000"/>
                </a:solidFill>
                <a:ea typeface="思源黑体-粗体 Bold"/>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60"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63"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64"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65"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66"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67"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6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4" name="文本框 43"/>
          <p:cNvSpPr txBox="1"/>
          <p:nvPr/>
        </p:nvSpPr>
        <p:spPr>
          <a:xfrm>
            <a:off x="3962400" y="855373"/>
            <a:ext cx="12720955" cy="825500"/>
          </a:xfrm>
          <a:prstGeom prst="rect">
            <a:avLst/>
          </a:prstGeom>
          <a:noFill/>
        </p:spPr>
        <p:txBody>
          <a:bodyPr wrap="square" rtlCol="0">
            <a:noAutofit/>
          </a:bodyPr>
          <a:lstStyle/>
          <a:p>
            <a:r>
              <a:rPr lang="zh-CN"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10</a:t>
            </a:r>
            <a:r>
              <a:rPr lang="zh-CN" sz="2500" spc="300" dirty="0">
                <a:latin typeface="思源黑体 Bold" panose="02010600030101010101" charset="-122"/>
                <a:ea typeface="思源黑体 Bold" panose="02010600030101010101" charset="-122"/>
              </a:rPr>
              <a:t>）对数据进行</a:t>
            </a:r>
            <a:r>
              <a:rPr lang="en-US" altLang="zh-CN" sz="2500" spc="300" dirty="0">
                <a:latin typeface="思源黑体 Bold" panose="02010600030101010101" charset="-122"/>
                <a:ea typeface="思源黑体 Bold" panose="02010600030101010101" charset="-122"/>
              </a:rPr>
              <a:t>ARIMA</a:t>
            </a:r>
            <a:r>
              <a:rPr lang="zh-CN" altLang="en-US" sz="2500" spc="300" dirty="0">
                <a:latin typeface="思源黑体 Bold" panose="02010600030101010101" charset="-122"/>
                <a:ea typeface="思源黑体 Bold" panose="02010600030101010101" charset="-122"/>
              </a:rPr>
              <a:t>模型拟合</a:t>
            </a:r>
          </a:p>
        </p:txBody>
      </p:sp>
      <p:pic>
        <p:nvPicPr>
          <p:cNvPr id="21" name="图片 20"/>
          <p:cNvPicPr/>
          <p:nvPr/>
        </p:nvPicPr>
        <p:blipFill>
          <a:blip r:embed="rId2"/>
          <a:stretch>
            <a:fillRect/>
          </a:stretch>
        </p:blipFill>
        <p:spPr>
          <a:xfrm>
            <a:off x="4022225" y="1486238"/>
            <a:ext cx="7326765" cy="8334220"/>
          </a:xfrm>
          <a:prstGeom prst="rect">
            <a:avLst/>
          </a:prstGeom>
        </p:spPr>
      </p:pic>
      <p:grpSp>
        <p:nvGrpSpPr>
          <p:cNvPr id="27" name="Group 5">
            <a:extLst>
              <a:ext uri="{FF2B5EF4-FFF2-40B4-BE49-F238E27FC236}">
                <a16:creationId xmlns:a16="http://schemas.microsoft.com/office/drawing/2014/main" id="{AE75CCE1-42A5-BF14-0836-EC45D6207DEA}"/>
              </a:ext>
            </a:extLst>
          </p:cNvPr>
          <p:cNvGrpSpPr/>
          <p:nvPr/>
        </p:nvGrpSpPr>
        <p:grpSpPr>
          <a:xfrm>
            <a:off x="1028700" y="754669"/>
            <a:ext cx="1167893" cy="1167893"/>
            <a:chOff x="0" y="0"/>
            <a:chExt cx="1557191" cy="1557191"/>
          </a:xfrm>
        </p:grpSpPr>
        <p:grpSp>
          <p:nvGrpSpPr>
            <p:cNvPr id="28" name="Group 6">
              <a:extLst>
                <a:ext uri="{FF2B5EF4-FFF2-40B4-BE49-F238E27FC236}">
                  <a16:creationId xmlns:a16="http://schemas.microsoft.com/office/drawing/2014/main" id="{F5EE00C2-2C80-1051-20C8-8DFC9EB60F2D}"/>
                </a:ext>
              </a:extLst>
            </p:cNvPr>
            <p:cNvGrpSpPr>
              <a:grpSpLocks noChangeAspect="1"/>
            </p:cNvGrpSpPr>
            <p:nvPr/>
          </p:nvGrpSpPr>
          <p:grpSpPr>
            <a:xfrm>
              <a:off x="0" y="0"/>
              <a:ext cx="1557191" cy="1557191"/>
              <a:chOff x="-2540" y="-2540"/>
              <a:chExt cx="6355080" cy="6355080"/>
            </a:xfrm>
          </p:grpSpPr>
          <p:sp>
            <p:nvSpPr>
              <p:cNvPr id="32" name="Freeform 7">
                <a:extLst>
                  <a:ext uri="{FF2B5EF4-FFF2-40B4-BE49-F238E27FC236}">
                    <a16:creationId xmlns:a16="http://schemas.microsoft.com/office/drawing/2014/main" id="{E0B0FC16-B1C9-33A9-1373-264579023311}"/>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9" name="Picture 8">
              <a:extLst>
                <a:ext uri="{FF2B5EF4-FFF2-40B4-BE49-F238E27FC236}">
                  <a16:creationId xmlns:a16="http://schemas.microsoft.com/office/drawing/2014/main" id="{F06EE1E3-1F4C-5EC9-E4F9-215B775A1E5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30" name="Picture 11">
              <a:extLst>
                <a:ext uri="{FF2B5EF4-FFF2-40B4-BE49-F238E27FC236}">
                  <a16:creationId xmlns:a16="http://schemas.microsoft.com/office/drawing/2014/main" id="{BDE21313-AA1C-8402-8CE8-5C7FF22B30E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31" name="Picture 12">
              <a:extLst>
                <a:ext uri="{FF2B5EF4-FFF2-40B4-BE49-F238E27FC236}">
                  <a16:creationId xmlns:a16="http://schemas.microsoft.com/office/drawing/2014/main" id="{3FACE7BD-F1DB-A13E-BE4C-5D69F888FDF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60"/>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algn="ctr">
                <a:lnSpc>
                  <a:spcPts val="2660"/>
                </a:lnSpc>
              </a:pPr>
              <a:endParaRPr/>
            </a:p>
          </p:txBody>
        </p:sp>
      </p:grpSp>
      <p:sp>
        <p:nvSpPr>
          <p:cNvPr id="27" name="TextBox 27"/>
          <p:cNvSpPr txBox="1"/>
          <p:nvPr/>
        </p:nvSpPr>
        <p:spPr>
          <a:xfrm>
            <a:off x="4425983" y="1000125"/>
            <a:ext cx="12228407" cy="479618"/>
          </a:xfrm>
          <a:prstGeom prst="rect">
            <a:avLst/>
          </a:prstGeom>
        </p:spPr>
        <p:txBody>
          <a:bodyPr lIns="0" tIns="0" rIns="0" bIns="0" rtlCol="0" anchor="t">
            <a:spAutoFit/>
          </a:bodyPr>
          <a:lstStyle/>
          <a:p>
            <a:pPr>
              <a:lnSpc>
                <a:spcPts val="3970"/>
              </a:lnSpc>
              <a:spcBef>
                <a:spcPct val="0"/>
              </a:spcBef>
            </a:pPr>
            <a:r>
              <a:rPr lang="en-US" altLang="zh-CN" sz="3100" spc="310" dirty="0">
                <a:solidFill>
                  <a:srgbClr val="003070"/>
                </a:solidFill>
                <a:latin typeface="思源黑体-粗体 Bold" panose="02010600030101010101" charset="-122"/>
                <a:ea typeface="思源黑体-粗体 Bold" panose="02010600030101010101" charset="-122"/>
              </a:rPr>
              <a:t>2. LSTM</a:t>
            </a:r>
            <a:r>
              <a:rPr lang="zh-CN" altLang="en-US" sz="3100" spc="310" dirty="0">
                <a:solidFill>
                  <a:srgbClr val="003070"/>
                </a:solidFill>
                <a:latin typeface="思源黑体-粗体 Bold" panose="02010600030101010101" charset="-122"/>
                <a:ea typeface="思源黑体-粗体 Bold" panose="02010600030101010101" charset="-122"/>
              </a:rPr>
              <a:t>长短期记忆递归神经网络预测</a:t>
            </a:r>
          </a:p>
        </p:txBody>
      </p:sp>
      <p:sp>
        <p:nvSpPr>
          <p:cNvPr id="45" name="TextBox 45"/>
          <p:cNvSpPr txBox="1"/>
          <p:nvPr/>
        </p:nvSpPr>
        <p:spPr>
          <a:xfrm>
            <a:off x="4454558" y="7881450"/>
            <a:ext cx="1780647" cy="738505"/>
          </a:xfrm>
          <a:prstGeom prst="rect">
            <a:avLst/>
          </a:prstGeom>
        </p:spPr>
        <p:txBody>
          <a:bodyPr lIns="0" tIns="0" rIns="0" bIns="0" rtlCol="0" anchor="t">
            <a:spAutoFit/>
          </a:bodyPr>
          <a:lstStyle/>
          <a:p>
            <a:pPr algn="ctr">
              <a:lnSpc>
                <a:spcPts val="5760"/>
              </a:lnSpc>
              <a:spcBef>
                <a:spcPct val="0"/>
              </a:spcBef>
            </a:pPr>
            <a:r>
              <a:rPr lang="en-US" sz="4500" spc="674">
                <a:solidFill>
                  <a:srgbClr val="EEF2F5"/>
                </a:solidFill>
                <a:latin typeface="Aharoni CLM Bold" panose="02000803000000000000"/>
              </a:rPr>
              <a:t>2</a:t>
            </a:r>
          </a:p>
        </p:txBody>
      </p:sp>
      <p:sp>
        <p:nvSpPr>
          <p:cNvPr id="46"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200"/>
              </a:lnSpc>
              <a:spcBef>
                <a:spcPct val="0"/>
              </a:spcBef>
            </a:pPr>
            <a:r>
              <a:rPr lang="zh-CN" altLang="en-US" sz="2500" u="none" spc="499" dirty="0">
                <a:solidFill>
                  <a:srgbClr val="EEF2F5"/>
                </a:solidFill>
                <a:ea typeface="思源黑体 Bold" panose="020B0600000000000000" charset="-122"/>
              </a:rPr>
              <a:t>数据获取</a:t>
            </a:r>
            <a:endParaRPr lang="en-US" sz="2500" u="none" spc="499" dirty="0">
              <a:solidFill>
                <a:srgbClr val="EEF2F5"/>
              </a:solidFill>
              <a:ea typeface="思源黑体 Bold" panose="020B0600000000000000" charset="-122"/>
            </a:endParaRPr>
          </a:p>
        </p:txBody>
      </p:sp>
      <p:sp>
        <p:nvSpPr>
          <p:cNvPr id="48" name="TextBox 35"/>
          <p:cNvSpPr txBox="1"/>
          <p:nvPr/>
        </p:nvSpPr>
        <p:spPr>
          <a:xfrm>
            <a:off x="396680" y="4578840"/>
            <a:ext cx="2781466" cy="487185"/>
          </a:xfrm>
          <a:prstGeom prst="rect">
            <a:avLst/>
          </a:prstGeom>
        </p:spPr>
        <p:txBody>
          <a:bodyPr wrap="square" lIns="0" tIns="0" rIns="0" bIns="0" rtlCol="0" anchor="t">
            <a:spAutoFit/>
          </a:bodyPr>
          <a:lstStyle/>
          <a:p>
            <a:pPr algn="ctr">
              <a:lnSpc>
                <a:spcPts val="4095"/>
              </a:lnSpc>
            </a:pPr>
            <a:r>
              <a:rPr lang="zh-CN" altLang="en-US" sz="2800" spc="640" dirty="0">
                <a:solidFill>
                  <a:srgbClr val="304370"/>
                </a:solidFill>
                <a:ea typeface="思源黑体-粗体 Bold" panose="020B0800000000000000" charset="-122"/>
              </a:rPr>
              <a:t>时间序列预测</a:t>
            </a:r>
            <a:endParaRPr lang="en-US" altLang="zh-CN" sz="2800" spc="640" dirty="0">
              <a:solidFill>
                <a:srgbClr val="304370"/>
              </a:solidFill>
              <a:ea typeface="思源黑体-粗体 Bold" panose="020B0800000000000000" charset="-122"/>
            </a:endParaRPr>
          </a:p>
        </p:txBody>
      </p:sp>
      <p:sp>
        <p:nvSpPr>
          <p:cNvPr id="49" name="TextBox 37"/>
          <p:cNvSpPr txBox="1"/>
          <p:nvPr/>
        </p:nvSpPr>
        <p:spPr>
          <a:xfrm>
            <a:off x="620398" y="6754338"/>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回归分析</a:t>
            </a:r>
            <a:endParaRPr lang="en-US" sz="2500" spc="499" dirty="0">
              <a:solidFill>
                <a:srgbClr val="EEF2F5"/>
              </a:solidFill>
              <a:ea typeface="思源黑体 Bold" panose="020B0600000000000000" charset="-122"/>
            </a:endParaRPr>
          </a:p>
        </p:txBody>
      </p:sp>
      <p:sp>
        <p:nvSpPr>
          <p:cNvPr id="50" name="TextBox 38"/>
          <p:cNvSpPr txBox="1"/>
          <p:nvPr/>
        </p:nvSpPr>
        <p:spPr>
          <a:xfrm>
            <a:off x="620398" y="7800452"/>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统计结论</a:t>
            </a:r>
            <a:endParaRPr lang="en-US" sz="2500" spc="499" dirty="0">
              <a:solidFill>
                <a:srgbClr val="EEF2F5"/>
              </a:solidFill>
              <a:ea typeface="思源黑体 Bold" panose="020B0600000000000000" charset="-122"/>
            </a:endParaRPr>
          </a:p>
        </p:txBody>
      </p:sp>
      <p:sp>
        <p:nvSpPr>
          <p:cNvPr id="51" name="TextBox 39"/>
          <p:cNvSpPr txBox="1"/>
          <p:nvPr/>
        </p:nvSpPr>
        <p:spPr>
          <a:xfrm>
            <a:off x="620398" y="8846566"/>
            <a:ext cx="2086058" cy="393700"/>
          </a:xfrm>
          <a:prstGeom prst="rect">
            <a:avLst/>
          </a:prstGeom>
        </p:spPr>
        <p:txBody>
          <a:bodyPr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实验总结</a:t>
            </a:r>
            <a:endParaRPr lang="en-US" sz="2500" spc="499" dirty="0">
              <a:solidFill>
                <a:srgbClr val="EEF2F5"/>
              </a:solidFill>
              <a:ea typeface="思源黑体 Bold" panose="020B0600000000000000" charset="-122"/>
            </a:endParaRPr>
          </a:p>
        </p:txBody>
      </p:sp>
      <p:sp>
        <p:nvSpPr>
          <p:cNvPr id="52"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预测结果对比</a:t>
            </a:r>
            <a:endParaRPr lang="en-US" altLang="zh-CN" sz="2500" spc="499" dirty="0">
              <a:solidFill>
                <a:srgbClr val="EEF2F5"/>
              </a:solidFill>
              <a:ea typeface="思源黑体 Bold" panose="020B0600000000000000" charset="-122"/>
            </a:endParaRPr>
          </a:p>
        </p:txBody>
      </p:sp>
      <p:sp>
        <p:nvSpPr>
          <p:cNvPr id="53"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200"/>
              </a:lnSpc>
            </a:pPr>
            <a:r>
              <a:rPr lang="zh-CN" altLang="en-US" sz="2500" spc="499" dirty="0">
                <a:solidFill>
                  <a:srgbClr val="EEF2F5"/>
                </a:solidFill>
                <a:ea typeface="思源黑体 Bold" panose="020B0600000000000000" charset="-122"/>
              </a:rPr>
              <a:t>数据预处理</a:t>
            </a:r>
            <a:endParaRPr lang="en-US" sz="2500" spc="499" dirty="0">
              <a:solidFill>
                <a:srgbClr val="EEF2F5"/>
              </a:solidFill>
              <a:ea typeface="思源黑体 Bold" panose="020B0600000000000000" charset="-122"/>
            </a:endParaRPr>
          </a:p>
        </p:txBody>
      </p:sp>
      <p:sp>
        <p:nvSpPr>
          <p:cNvPr id="25" name="文本框 24">
            <a:extLst>
              <a:ext uri="{FF2B5EF4-FFF2-40B4-BE49-F238E27FC236}">
                <a16:creationId xmlns:a16="http://schemas.microsoft.com/office/drawing/2014/main" id="{84914C95-6584-BE7E-E296-854DE1926712}"/>
              </a:ext>
            </a:extLst>
          </p:cNvPr>
          <p:cNvSpPr txBox="1"/>
          <p:nvPr/>
        </p:nvSpPr>
        <p:spPr>
          <a:xfrm>
            <a:off x="4355552" y="1696917"/>
            <a:ext cx="13094247" cy="923330"/>
          </a:xfrm>
          <a:prstGeom prst="rect">
            <a:avLst/>
          </a:prstGeom>
          <a:noFill/>
        </p:spPr>
        <p:txBody>
          <a:bodyPr wrap="square">
            <a:spAutoFit/>
          </a:bodyPr>
          <a:lstStyle/>
          <a:p>
            <a:r>
              <a:rPr lang="en-US" altLang="zh-CN" dirty="0">
                <a:solidFill>
                  <a:srgbClr val="121212"/>
                </a:solidFill>
                <a:latin typeface="思源黑体 Bold" panose="02010600030101010101" charset="-122"/>
                <a:ea typeface="思源黑体 Bold" panose="02010600030101010101" charset="-122"/>
              </a:rPr>
              <a:t>         </a:t>
            </a:r>
            <a:r>
              <a:rPr lang="zh-CN" altLang="en-US" b="0" i="0" spc="300" dirty="0">
                <a:solidFill>
                  <a:srgbClr val="121212"/>
                </a:solidFill>
                <a:effectLst/>
                <a:latin typeface="思源黑体 Bold" panose="02010600030101010101" charset="-122"/>
                <a:ea typeface="思源黑体 Bold" panose="02010600030101010101" charset="-122"/>
              </a:rPr>
              <a:t>与一般的前馈神经网络不同，</a:t>
            </a:r>
            <a:r>
              <a:rPr lang="en-US" altLang="zh-CN" b="0" i="0" spc="300" dirty="0">
                <a:solidFill>
                  <a:srgbClr val="121212"/>
                </a:solidFill>
                <a:effectLst/>
                <a:latin typeface="思源黑体 Bold" panose="02010600030101010101" charset="-122"/>
                <a:ea typeface="思源黑体 Bold" panose="02010600030101010101" charset="-122"/>
              </a:rPr>
              <a:t>LSTM</a:t>
            </a:r>
            <a:r>
              <a:rPr lang="zh-CN" altLang="en-US" b="0" i="0" spc="300" dirty="0">
                <a:solidFill>
                  <a:srgbClr val="121212"/>
                </a:solidFill>
                <a:effectLst/>
                <a:latin typeface="思源黑体 Bold" panose="02010600030101010101" charset="-122"/>
                <a:ea typeface="思源黑体 Bold" panose="02010600030101010101" charset="-122"/>
              </a:rPr>
              <a:t>可以利用时间序列对输入进行分析</a:t>
            </a:r>
            <a:r>
              <a:rPr lang="zh-CN" altLang="en-US" spc="300" dirty="0">
                <a:solidFill>
                  <a:srgbClr val="121212"/>
                </a:solidFill>
                <a:latin typeface="思源黑体 Bold" panose="02010600030101010101" charset="-122"/>
                <a:ea typeface="思源黑体 Bold" panose="02010600030101010101" charset="-122"/>
              </a:rPr>
              <a:t>，该</a:t>
            </a:r>
            <a:r>
              <a:rPr lang="zh-CN" altLang="en-US" b="0" i="0" spc="300" dirty="0">
                <a:solidFill>
                  <a:srgbClr val="121212"/>
                </a:solidFill>
                <a:effectLst/>
                <a:latin typeface="思源黑体 Bold" panose="02010600030101010101" charset="-122"/>
                <a:ea typeface="思源黑体 Bold" panose="02010600030101010101" charset="-122"/>
              </a:rPr>
              <a:t>递归神经网络在许多情况下运行良好，特别是在对</a:t>
            </a:r>
            <a:r>
              <a:rPr lang="zh-CN" altLang="en-US" i="0" spc="300" dirty="0">
                <a:solidFill>
                  <a:srgbClr val="121212"/>
                </a:solidFill>
                <a:effectLst/>
                <a:latin typeface="思源黑体 Bold" panose="02010600030101010101" charset="-122"/>
                <a:ea typeface="思源黑体 Bold" panose="02010600030101010101" charset="-122"/>
              </a:rPr>
              <a:t>短时间序列</a:t>
            </a:r>
            <a:r>
              <a:rPr lang="zh-CN" altLang="en-US" b="0" i="0" spc="300" dirty="0">
                <a:solidFill>
                  <a:srgbClr val="121212"/>
                </a:solidFill>
                <a:effectLst/>
                <a:latin typeface="思源黑体 Bold" panose="02010600030101010101" charset="-122"/>
                <a:ea typeface="思源黑体 Bold" panose="02010600030101010101" charset="-122"/>
              </a:rPr>
              <a:t>数据的分析时十分方便。因此我们用</a:t>
            </a:r>
            <a:r>
              <a:rPr lang="en-US" altLang="zh-CN" b="0" i="0" spc="300" dirty="0">
                <a:solidFill>
                  <a:srgbClr val="121212"/>
                </a:solidFill>
                <a:effectLst/>
                <a:latin typeface="思源黑体 Bold" panose="02010600030101010101" charset="-122"/>
                <a:ea typeface="思源黑体 Bold" panose="02010600030101010101" charset="-122"/>
              </a:rPr>
              <a:t>LSTM</a:t>
            </a:r>
            <a:r>
              <a:rPr lang="zh-CN" altLang="en-US" b="0" i="0" spc="300" dirty="0">
                <a:solidFill>
                  <a:srgbClr val="121212"/>
                </a:solidFill>
                <a:effectLst/>
                <a:latin typeface="思源黑体 Bold" panose="02010600030101010101" charset="-122"/>
                <a:ea typeface="思源黑体 Bold" panose="02010600030101010101" charset="-122"/>
              </a:rPr>
              <a:t>预测股票</a:t>
            </a:r>
            <a:r>
              <a:rPr lang="zh-CN" altLang="en-US" i="0" spc="300" dirty="0">
                <a:solidFill>
                  <a:srgbClr val="121212"/>
                </a:solidFill>
                <a:effectLst/>
                <a:latin typeface="思源黑体 Bold" panose="02010600030101010101" charset="-122"/>
                <a:ea typeface="思源黑体 Bold" panose="02010600030101010101" charset="-122"/>
              </a:rPr>
              <a:t>收益率</a:t>
            </a:r>
            <a:r>
              <a:rPr lang="zh-CN" altLang="en-US" b="0" i="0" spc="300" dirty="0">
                <a:solidFill>
                  <a:srgbClr val="121212"/>
                </a:solidFill>
                <a:effectLst/>
                <a:latin typeface="思源黑体 Bold" panose="02010600030101010101" charset="-122"/>
                <a:ea typeface="思源黑体 Bold" panose="02010600030101010101" charset="-122"/>
              </a:rPr>
              <a:t>的波动。对收益率进行预测，主要是因为根据时间序列分析，收益率</a:t>
            </a:r>
            <a:r>
              <a:rPr lang="en-US" altLang="zh-CN" spc="300" dirty="0">
                <a:solidFill>
                  <a:srgbClr val="121212"/>
                </a:solidFill>
                <a:latin typeface="思源黑体 Bold" panose="02010600030101010101" charset="-122"/>
                <a:ea typeface="思源黑体 Bold" panose="02010600030101010101" charset="-122"/>
              </a:rPr>
              <a:t>(</a:t>
            </a:r>
            <a:r>
              <a:rPr lang="zh-CN" altLang="en-US" spc="300" dirty="0">
                <a:solidFill>
                  <a:srgbClr val="121212"/>
                </a:solidFill>
                <a:latin typeface="思源黑体 Bold" panose="02010600030101010101" charset="-122"/>
                <a:ea typeface="思源黑体 Bold" panose="02010600030101010101" charset="-122"/>
              </a:rPr>
              <a:t>涨跌幅</a:t>
            </a:r>
            <a:r>
              <a:rPr lang="en-US" altLang="zh-CN" spc="300" dirty="0">
                <a:solidFill>
                  <a:srgbClr val="121212"/>
                </a:solidFill>
                <a:latin typeface="思源黑体 Bold" panose="02010600030101010101" charset="-122"/>
                <a:ea typeface="思源黑体 Bold" panose="02010600030101010101" charset="-122"/>
              </a:rPr>
              <a:t>)</a:t>
            </a:r>
            <a:r>
              <a:rPr lang="zh-CN" altLang="en-US" spc="300" dirty="0">
                <a:solidFill>
                  <a:srgbClr val="121212"/>
                </a:solidFill>
                <a:latin typeface="思源黑体 Bold" panose="02010600030101010101" charset="-122"/>
                <a:ea typeface="思源黑体 Bold" panose="02010600030101010101" charset="-122"/>
              </a:rPr>
              <a:t>序列较为平稳</a:t>
            </a:r>
            <a:r>
              <a:rPr lang="zh-CN" altLang="en-US" b="0" i="0" spc="300" dirty="0">
                <a:solidFill>
                  <a:srgbClr val="121212"/>
                </a:solidFill>
                <a:effectLst/>
                <a:latin typeface="思源黑体 Bold" panose="02010600030101010101" charset="-122"/>
                <a:ea typeface="思源黑体 Bold" panose="02010600030101010101" charset="-122"/>
              </a:rPr>
              <a:t>。</a:t>
            </a:r>
            <a:endParaRPr lang="zh-CN" altLang="en-US" spc="300" dirty="0">
              <a:latin typeface="思源黑体 Bold" panose="02010600030101010101" charset="-122"/>
              <a:ea typeface="思源黑体 Bold" panose="02010600030101010101" charset="-122"/>
            </a:endParaRPr>
          </a:p>
        </p:txBody>
      </p:sp>
      <p:sp>
        <p:nvSpPr>
          <p:cNvPr id="28" name="文本框 27">
            <a:extLst>
              <a:ext uri="{FF2B5EF4-FFF2-40B4-BE49-F238E27FC236}">
                <a16:creationId xmlns:a16="http://schemas.microsoft.com/office/drawing/2014/main" id="{BCCBF0AC-3E61-C7AA-E9AA-D1023A954F6F}"/>
              </a:ext>
            </a:extLst>
          </p:cNvPr>
          <p:cNvSpPr txBox="1"/>
          <p:nvPr/>
        </p:nvSpPr>
        <p:spPr>
          <a:xfrm>
            <a:off x="4327417" y="2716769"/>
            <a:ext cx="9235440" cy="477054"/>
          </a:xfrm>
          <a:prstGeom prst="rect">
            <a:avLst/>
          </a:prstGeom>
          <a:noFill/>
        </p:spPr>
        <p:txBody>
          <a:bodyPr wrap="square">
            <a:spAutoFit/>
          </a:bodyPr>
          <a:lstStyle/>
          <a:p>
            <a:r>
              <a:rPr lang="zh-CN" altLang="en-US" sz="2500" dirty="0">
                <a:latin typeface="思源黑体 Bold" panose="02010600030101010101" charset="-122"/>
                <a:ea typeface="思源黑体 Bold" panose="02010600030101010101" charset="-122"/>
              </a:rPr>
              <a:t>（</a:t>
            </a:r>
            <a:r>
              <a:rPr lang="en-US" altLang="zh-CN" sz="2500" dirty="0">
                <a:latin typeface="思源黑体 Bold" panose="02010600030101010101" charset="-122"/>
                <a:ea typeface="思源黑体 Bold" panose="02010600030101010101" charset="-122"/>
              </a:rPr>
              <a:t>1</a:t>
            </a:r>
            <a:r>
              <a:rPr lang="zh-CN" altLang="en-US" sz="2500" dirty="0">
                <a:latin typeface="思源黑体 Bold" panose="02010600030101010101" charset="-122"/>
                <a:ea typeface="思源黑体 Bold" panose="02010600030101010101" charset="-122"/>
              </a:rPr>
              <a:t>）</a:t>
            </a:r>
            <a:r>
              <a:rPr lang="en-US" altLang="zh-CN" sz="2500" dirty="0">
                <a:latin typeface="思源黑体 Bold" panose="02010600030101010101" charset="-122"/>
                <a:ea typeface="思源黑体 Bold" panose="02010600030101010101" charset="-122"/>
              </a:rPr>
              <a:t> </a:t>
            </a:r>
            <a:r>
              <a:rPr lang="zh-CN" altLang="en-US" sz="2500" dirty="0">
                <a:latin typeface="思源黑体 Bold" panose="02010600030101010101" charset="-122"/>
                <a:ea typeface="思源黑体 Bold" panose="02010600030101010101" charset="-122"/>
              </a:rPr>
              <a:t>导包</a:t>
            </a:r>
          </a:p>
        </p:txBody>
      </p:sp>
      <p:pic>
        <p:nvPicPr>
          <p:cNvPr id="30" name="图片 29">
            <a:extLst>
              <a:ext uri="{FF2B5EF4-FFF2-40B4-BE49-F238E27FC236}">
                <a16:creationId xmlns:a16="http://schemas.microsoft.com/office/drawing/2014/main" id="{1059BC3B-A7CE-3738-287D-B81504F02DD6}"/>
              </a:ext>
            </a:extLst>
          </p:cNvPr>
          <p:cNvPicPr>
            <a:picLocks noChangeAspect="1"/>
          </p:cNvPicPr>
          <p:nvPr/>
        </p:nvPicPr>
        <p:blipFill>
          <a:blip r:embed="rId2"/>
          <a:stretch>
            <a:fillRect/>
          </a:stretch>
        </p:blipFill>
        <p:spPr>
          <a:xfrm>
            <a:off x="4454558" y="3467100"/>
            <a:ext cx="13108229" cy="5677692"/>
          </a:xfrm>
          <a:prstGeom prst="rect">
            <a:avLst/>
          </a:prstGeom>
        </p:spPr>
      </p:pic>
      <p:grpSp>
        <p:nvGrpSpPr>
          <p:cNvPr id="20" name="Group 5">
            <a:extLst>
              <a:ext uri="{FF2B5EF4-FFF2-40B4-BE49-F238E27FC236}">
                <a16:creationId xmlns:a16="http://schemas.microsoft.com/office/drawing/2014/main" id="{AFA7C861-78BC-3FA0-35CB-CF0631551279}"/>
              </a:ext>
            </a:extLst>
          </p:cNvPr>
          <p:cNvGrpSpPr/>
          <p:nvPr/>
        </p:nvGrpSpPr>
        <p:grpSpPr>
          <a:xfrm>
            <a:off x="1028700" y="754669"/>
            <a:ext cx="1167893" cy="1167893"/>
            <a:chOff x="0" y="0"/>
            <a:chExt cx="1557191" cy="1557191"/>
          </a:xfrm>
        </p:grpSpPr>
        <p:grpSp>
          <p:nvGrpSpPr>
            <p:cNvPr id="21" name="Group 6">
              <a:extLst>
                <a:ext uri="{FF2B5EF4-FFF2-40B4-BE49-F238E27FC236}">
                  <a16:creationId xmlns:a16="http://schemas.microsoft.com/office/drawing/2014/main" id="{3A133C41-DF68-8C13-1068-9226C77B8106}"/>
                </a:ext>
              </a:extLst>
            </p:cNvPr>
            <p:cNvGrpSpPr>
              <a:grpSpLocks noChangeAspect="1"/>
            </p:cNvGrpSpPr>
            <p:nvPr/>
          </p:nvGrpSpPr>
          <p:grpSpPr>
            <a:xfrm>
              <a:off x="0" y="0"/>
              <a:ext cx="1557191" cy="1557191"/>
              <a:chOff x="-2540" y="-2540"/>
              <a:chExt cx="6355080" cy="6355080"/>
            </a:xfrm>
          </p:grpSpPr>
          <p:sp>
            <p:nvSpPr>
              <p:cNvPr id="26" name="Freeform 7">
                <a:extLst>
                  <a:ext uri="{FF2B5EF4-FFF2-40B4-BE49-F238E27FC236}">
                    <a16:creationId xmlns:a16="http://schemas.microsoft.com/office/drawing/2014/main" id="{77D0BADF-9963-17CC-CE90-0466E30FFE9F}"/>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2" name="Picture 8">
              <a:extLst>
                <a:ext uri="{FF2B5EF4-FFF2-40B4-BE49-F238E27FC236}">
                  <a16:creationId xmlns:a16="http://schemas.microsoft.com/office/drawing/2014/main" id="{435A949E-09B4-D543-21AB-3E8D2595209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39" y="54639"/>
              <a:ext cx="1447913" cy="1447913"/>
            </a:xfrm>
            <a:prstGeom prst="rect">
              <a:avLst/>
            </a:prstGeom>
          </p:spPr>
        </p:pic>
        <p:pic>
          <p:nvPicPr>
            <p:cNvPr id="23" name="Picture 11">
              <a:extLst>
                <a:ext uri="{FF2B5EF4-FFF2-40B4-BE49-F238E27FC236}">
                  <a16:creationId xmlns:a16="http://schemas.microsoft.com/office/drawing/2014/main" id="{26B65837-9E45-F6AA-FC74-9A55BA31F18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2546" y="589542"/>
              <a:ext cx="852099" cy="707231"/>
            </a:xfrm>
            <a:prstGeom prst="rect">
              <a:avLst/>
            </a:prstGeom>
          </p:spPr>
        </p:pic>
        <p:pic>
          <p:nvPicPr>
            <p:cNvPr id="24" name="Picture 12">
              <a:extLst>
                <a:ext uri="{FF2B5EF4-FFF2-40B4-BE49-F238E27FC236}">
                  <a16:creationId xmlns:a16="http://schemas.microsoft.com/office/drawing/2014/main" id="{372F387B-D856-CF66-73D4-D6872DD547D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45572" y="437009"/>
              <a:ext cx="466046" cy="618252"/>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266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marL="0" marR="0" lvl="0" indent="0" algn="ctr" defTabSz="914400" rtl="0" eaLnBrk="1" fontAlgn="auto" latinLnBrk="0" hangingPunct="1">
                <a:lnSpc>
                  <a:spcPts val="266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45"/>
          <p:cNvSpPr txBox="1"/>
          <p:nvPr/>
        </p:nvSpPr>
        <p:spPr>
          <a:xfrm>
            <a:off x="4454558" y="7881450"/>
            <a:ext cx="1780647" cy="738505"/>
          </a:xfrm>
          <a:prstGeom prst="rect">
            <a:avLst/>
          </a:prstGeom>
        </p:spPr>
        <p:txBody>
          <a:bodyPr lIns="0" tIns="0" rIns="0" bIns="0" rtlCol="0" anchor="t">
            <a:spAutoFit/>
          </a:bodyPr>
          <a:lstStyle/>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500" b="0" i="0" u="none" strike="noStrike" kern="1200" cap="none" spc="674" normalizeH="0" baseline="0" noProof="0">
                <a:ln>
                  <a:noFill/>
                </a:ln>
                <a:solidFill>
                  <a:srgbClr val="EEF2F5"/>
                </a:solidFill>
                <a:effectLst/>
                <a:uLnTx/>
                <a:uFillTx/>
                <a:latin typeface="Aharoni CLM Bold" panose="02000803000000000000"/>
                <a:ea typeface="+mn-ea"/>
                <a:cs typeface="+mn-cs"/>
              </a:rPr>
              <a:t>2</a:t>
            </a:r>
          </a:p>
        </p:txBody>
      </p:sp>
      <p:sp>
        <p:nvSpPr>
          <p:cNvPr id="46" name="TextBox 33"/>
          <p:cNvSpPr txBox="1"/>
          <p:nvPr/>
        </p:nvSpPr>
        <p:spPr>
          <a:xfrm>
            <a:off x="620398" y="2547656"/>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数据获取</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48" name="TextBox 35"/>
          <p:cNvSpPr txBox="1"/>
          <p:nvPr/>
        </p:nvSpPr>
        <p:spPr>
          <a:xfrm>
            <a:off x="396680" y="4578840"/>
            <a:ext cx="2781466" cy="487185"/>
          </a:xfrm>
          <a:prstGeom prst="rect">
            <a:avLst/>
          </a:prstGeom>
        </p:spPr>
        <p:txBody>
          <a:bodyPr wrap="square" lIns="0" tIns="0" rIns="0" bIns="0" rtlCol="0" anchor="t">
            <a:spAutoFit/>
          </a:bodyPr>
          <a:lstStyle/>
          <a:p>
            <a:pPr marL="0" marR="0" lvl="0" indent="0" algn="ctr" defTabSz="914400" rtl="0" eaLnBrk="1" fontAlgn="auto" latinLnBrk="0" hangingPunct="1">
              <a:lnSpc>
                <a:spcPts val="4095"/>
              </a:lnSpc>
              <a:spcBef>
                <a:spcPts val="0"/>
              </a:spcBef>
              <a:spcAft>
                <a:spcPts val="0"/>
              </a:spcAft>
              <a:buClrTx/>
              <a:buSzTx/>
              <a:buFontTx/>
              <a:buNone/>
              <a:tabLst/>
              <a:defRPr/>
            </a:pPr>
            <a:r>
              <a:rPr kumimoji="0" lang="zh-CN" altLang="en-US" sz="2800" b="0" i="0" u="none" strike="noStrike" kern="1200" cap="none" spc="640" normalizeH="0" baseline="0" noProof="0" dirty="0">
                <a:ln>
                  <a:noFill/>
                </a:ln>
                <a:solidFill>
                  <a:srgbClr val="304370"/>
                </a:solidFill>
                <a:effectLst/>
                <a:uLnTx/>
                <a:uFillTx/>
                <a:latin typeface="Calibri"/>
                <a:ea typeface="思源黑体-粗体 Bold" panose="020B0800000000000000" charset="-122"/>
                <a:cs typeface="+mn-cs"/>
              </a:rPr>
              <a:t>时间序列预测</a:t>
            </a:r>
            <a:endParaRPr kumimoji="0" lang="en-US" altLang="zh-CN" sz="2800" b="0" i="0" u="none" strike="noStrike" kern="1200" cap="none" spc="640" normalizeH="0" baseline="0" noProof="0" dirty="0">
              <a:ln>
                <a:noFill/>
              </a:ln>
              <a:solidFill>
                <a:srgbClr val="304370"/>
              </a:solidFill>
              <a:effectLst/>
              <a:uLnTx/>
              <a:uFillTx/>
              <a:latin typeface="Calibri"/>
              <a:ea typeface="思源黑体-粗体 Bold" panose="020B0800000000000000" charset="-122"/>
              <a:cs typeface="+mn-cs"/>
            </a:endParaRPr>
          </a:p>
        </p:txBody>
      </p:sp>
      <p:sp>
        <p:nvSpPr>
          <p:cNvPr id="49" name="TextBox 37"/>
          <p:cNvSpPr txBox="1"/>
          <p:nvPr/>
        </p:nvSpPr>
        <p:spPr>
          <a:xfrm>
            <a:off x="620398" y="6754338"/>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回归分析</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0" name="TextBox 38"/>
          <p:cNvSpPr txBox="1"/>
          <p:nvPr/>
        </p:nvSpPr>
        <p:spPr>
          <a:xfrm>
            <a:off x="620398" y="7800452"/>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统计结论</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1" name="TextBox 39"/>
          <p:cNvSpPr txBox="1"/>
          <p:nvPr/>
        </p:nvSpPr>
        <p:spPr>
          <a:xfrm>
            <a:off x="620398" y="8846566"/>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实验总结</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2" name="TextBox 24"/>
          <p:cNvSpPr txBox="1"/>
          <p:nvPr/>
        </p:nvSpPr>
        <p:spPr>
          <a:xfrm>
            <a:off x="482963" y="5707604"/>
            <a:ext cx="2351402" cy="390620"/>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预测结果对比</a:t>
            </a:r>
            <a:endParaRPr kumimoji="0" lang="en-US" altLang="zh-CN"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3" name="TextBox 22"/>
          <p:cNvSpPr txBox="1"/>
          <p:nvPr/>
        </p:nvSpPr>
        <p:spPr>
          <a:xfrm>
            <a:off x="482963" y="3633945"/>
            <a:ext cx="2351402" cy="390620"/>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数据预处理</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20" name="文本框 19">
            <a:extLst>
              <a:ext uri="{FF2B5EF4-FFF2-40B4-BE49-F238E27FC236}">
                <a16:creationId xmlns:a16="http://schemas.microsoft.com/office/drawing/2014/main" id="{9F0793C3-54FA-2FB0-50E1-2D5576A8A336}"/>
              </a:ext>
            </a:extLst>
          </p:cNvPr>
          <p:cNvSpPr txBox="1"/>
          <p:nvPr/>
        </p:nvSpPr>
        <p:spPr>
          <a:xfrm>
            <a:off x="4092527" y="610982"/>
            <a:ext cx="9235440" cy="477054"/>
          </a:xfrm>
          <a:prstGeom prst="rect">
            <a:avLst/>
          </a:prstGeom>
          <a:noFill/>
        </p:spPr>
        <p:txBody>
          <a:bodyPr wrap="square">
            <a:sp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2</a:t>
            </a:r>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 </a:t>
            </a:r>
            <a:r>
              <a:rPr lang="zh-CN" altLang="en-US" sz="2500" spc="300" dirty="0">
                <a:latin typeface="思源黑体 Bold" panose="02010600030101010101" charset="-122"/>
                <a:ea typeface="思源黑体 Bold" panose="02010600030101010101" charset="-122"/>
              </a:rPr>
              <a:t>导入数据及数据处理</a:t>
            </a:r>
          </a:p>
        </p:txBody>
      </p:sp>
      <p:pic>
        <p:nvPicPr>
          <p:cNvPr id="22" name="图片 21">
            <a:extLst>
              <a:ext uri="{FF2B5EF4-FFF2-40B4-BE49-F238E27FC236}">
                <a16:creationId xmlns:a16="http://schemas.microsoft.com/office/drawing/2014/main" id="{6E3C223F-2048-E802-F45F-E765A16F469F}"/>
              </a:ext>
            </a:extLst>
          </p:cNvPr>
          <p:cNvPicPr>
            <a:picLocks noChangeAspect="1"/>
          </p:cNvPicPr>
          <p:nvPr/>
        </p:nvPicPr>
        <p:blipFill>
          <a:blip r:embed="rId2"/>
          <a:stretch>
            <a:fillRect/>
          </a:stretch>
        </p:blipFill>
        <p:spPr>
          <a:xfrm>
            <a:off x="4092527" y="1111965"/>
            <a:ext cx="13289230" cy="6201640"/>
          </a:xfrm>
          <a:prstGeom prst="rect">
            <a:avLst/>
          </a:prstGeom>
        </p:spPr>
      </p:pic>
      <p:pic>
        <p:nvPicPr>
          <p:cNvPr id="24" name="图片 23">
            <a:extLst>
              <a:ext uri="{FF2B5EF4-FFF2-40B4-BE49-F238E27FC236}">
                <a16:creationId xmlns:a16="http://schemas.microsoft.com/office/drawing/2014/main" id="{E7041DE0-7BAB-E652-096F-0B8B0D1D3B2F}"/>
              </a:ext>
            </a:extLst>
          </p:cNvPr>
          <p:cNvPicPr>
            <a:picLocks noChangeAspect="1"/>
          </p:cNvPicPr>
          <p:nvPr/>
        </p:nvPicPr>
        <p:blipFill>
          <a:blip r:embed="rId3"/>
          <a:stretch>
            <a:fillRect/>
          </a:stretch>
        </p:blipFill>
        <p:spPr>
          <a:xfrm>
            <a:off x="4091355" y="7421668"/>
            <a:ext cx="13174914" cy="2562583"/>
          </a:xfrm>
          <a:prstGeom prst="rect">
            <a:avLst/>
          </a:prstGeom>
        </p:spPr>
      </p:pic>
      <p:grpSp>
        <p:nvGrpSpPr>
          <p:cNvPr id="21" name="Group 5">
            <a:extLst>
              <a:ext uri="{FF2B5EF4-FFF2-40B4-BE49-F238E27FC236}">
                <a16:creationId xmlns:a16="http://schemas.microsoft.com/office/drawing/2014/main" id="{A2705382-3FB3-934B-8B32-3D8D644FB732}"/>
              </a:ext>
            </a:extLst>
          </p:cNvPr>
          <p:cNvGrpSpPr/>
          <p:nvPr/>
        </p:nvGrpSpPr>
        <p:grpSpPr>
          <a:xfrm>
            <a:off x="1028700" y="754669"/>
            <a:ext cx="1167893" cy="1167893"/>
            <a:chOff x="0" y="0"/>
            <a:chExt cx="1557191" cy="1557191"/>
          </a:xfrm>
        </p:grpSpPr>
        <p:grpSp>
          <p:nvGrpSpPr>
            <p:cNvPr id="23" name="Group 6">
              <a:extLst>
                <a:ext uri="{FF2B5EF4-FFF2-40B4-BE49-F238E27FC236}">
                  <a16:creationId xmlns:a16="http://schemas.microsoft.com/office/drawing/2014/main" id="{807078A2-6E30-D8AF-CCA0-F6E9419E4D56}"/>
                </a:ext>
              </a:extLst>
            </p:cNvPr>
            <p:cNvGrpSpPr>
              <a:grpSpLocks noChangeAspect="1"/>
            </p:cNvGrpSpPr>
            <p:nvPr/>
          </p:nvGrpSpPr>
          <p:grpSpPr>
            <a:xfrm>
              <a:off x="0" y="0"/>
              <a:ext cx="1557191" cy="1557191"/>
              <a:chOff x="-2540" y="-2540"/>
              <a:chExt cx="6355080" cy="6355080"/>
            </a:xfrm>
          </p:grpSpPr>
          <p:sp>
            <p:nvSpPr>
              <p:cNvPr id="28" name="Freeform 7">
                <a:extLst>
                  <a:ext uri="{FF2B5EF4-FFF2-40B4-BE49-F238E27FC236}">
                    <a16:creationId xmlns:a16="http://schemas.microsoft.com/office/drawing/2014/main" id="{0ECC47E7-E6BA-1D7A-2FBE-1B7C6569332C}"/>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5" name="Picture 8">
              <a:extLst>
                <a:ext uri="{FF2B5EF4-FFF2-40B4-BE49-F238E27FC236}">
                  <a16:creationId xmlns:a16="http://schemas.microsoft.com/office/drawing/2014/main" id="{35413C92-83FE-28BD-34DC-1361DE4C61E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639" y="54639"/>
              <a:ext cx="1447913" cy="1447913"/>
            </a:xfrm>
            <a:prstGeom prst="rect">
              <a:avLst/>
            </a:prstGeom>
          </p:spPr>
        </p:pic>
        <p:pic>
          <p:nvPicPr>
            <p:cNvPr id="26" name="Picture 11">
              <a:extLst>
                <a:ext uri="{FF2B5EF4-FFF2-40B4-BE49-F238E27FC236}">
                  <a16:creationId xmlns:a16="http://schemas.microsoft.com/office/drawing/2014/main" id="{D77A525A-41AE-C171-9B67-B12E411F50F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2546" y="589542"/>
              <a:ext cx="852099" cy="707231"/>
            </a:xfrm>
            <a:prstGeom prst="rect">
              <a:avLst/>
            </a:prstGeom>
          </p:spPr>
        </p:pic>
        <p:pic>
          <p:nvPicPr>
            <p:cNvPr id="27" name="Picture 12">
              <a:extLst>
                <a:ext uri="{FF2B5EF4-FFF2-40B4-BE49-F238E27FC236}">
                  <a16:creationId xmlns:a16="http://schemas.microsoft.com/office/drawing/2014/main" id="{F3FDEFA1-D51B-AE23-57E9-21626FA81D9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45572" y="437009"/>
              <a:ext cx="466046" cy="618252"/>
            </a:xfrm>
            <a:prstGeom prst="rect">
              <a:avLst/>
            </a:prstGeom>
          </p:spPr>
        </p:pic>
      </p:grpSp>
    </p:spTree>
    <p:extLst>
      <p:ext uri="{BB962C8B-B14F-4D97-AF65-F5344CB8AC3E}">
        <p14:creationId xmlns:p14="http://schemas.microsoft.com/office/powerpoint/2010/main" val="2432779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266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marL="0" marR="0" lvl="0" indent="0" algn="ctr" defTabSz="914400" rtl="0" eaLnBrk="1" fontAlgn="auto" latinLnBrk="0" hangingPunct="1">
                <a:lnSpc>
                  <a:spcPts val="266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45"/>
          <p:cNvSpPr txBox="1"/>
          <p:nvPr/>
        </p:nvSpPr>
        <p:spPr>
          <a:xfrm>
            <a:off x="4454558" y="7881450"/>
            <a:ext cx="1780647" cy="738505"/>
          </a:xfrm>
          <a:prstGeom prst="rect">
            <a:avLst/>
          </a:prstGeom>
        </p:spPr>
        <p:txBody>
          <a:bodyPr lIns="0" tIns="0" rIns="0" bIns="0" rtlCol="0" anchor="t">
            <a:spAutoFit/>
          </a:bodyPr>
          <a:lstStyle/>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500" b="0" i="0" u="none" strike="noStrike" kern="1200" cap="none" spc="674" normalizeH="0" baseline="0" noProof="0">
                <a:ln>
                  <a:noFill/>
                </a:ln>
                <a:solidFill>
                  <a:srgbClr val="EEF2F5"/>
                </a:solidFill>
                <a:effectLst/>
                <a:uLnTx/>
                <a:uFillTx/>
                <a:latin typeface="Aharoni CLM Bold" panose="02000803000000000000"/>
                <a:ea typeface="+mn-ea"/>
                <a:cs typeface="+mn-cs"/>
              </a:rPr>
              <a:t>2</a:t>
            </a:r>
          </a:p>
        </p:txBody>
      </p:sp>
      <p:sp>
        <p:nvSpPr>
          <p:cNvPr id="46" name="TextBox 33"/>
          <p:cNvSpPr txBox="1"/>
          <p:nvPr/>
        </p:nvSpPr>
        <p:spPr>
          <a:xfrm>
            <a:off x="620398" y="2547656"/>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数据获取</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48" name="TextBox 35"/>
          <p:cNvSpPr txBox="1"/>
          <p:nvPr/>
        </p:nvSpPr>
        <p:spPr>
          <a:xfrm>
            <a:off x="396680" y="4578840"/>
            <a:ext cx="2781466" cy="487185"/>
          </a:xfrm>
          <a:prstGeom prst="rect">
            <a:avLst/>
          </a:prstGeom>
        </p:spPr>
        <p:txBody>
          <a:bodyPr wrap="square" lIns="0" tIns="0" rIns="0" bIns="0" rtlCol="0" anchor="t">
            <a:spAutoFit/>
          </a:bodyPr>
          <a:lstStyle/>
          <a:p>
            <a:pPr marL="0" marR="0" lvl="0" indent="0" algn="ctr" defTabSz="914400" rtl="0" eaLnBrk="1" fontAlgn="auto" latinLnBrk="0" hangingPunct="1">
              <a:lnSpc>
                <a:spcPts val="4095"/>
              </a:lnSpc>
              <a:spcBef>
                <a:spcPts val="0"/>
              </a:spcBef>
              <a:spcAft>
                <a:spcPts val="0"/>
              </a:spcAft>
              <a:buClrTx/>
              <a:buSzTx/>
              <a:buFontTx/>
              <a:buNone/>
              <a:tabLst/>
              <a:defRPr/>
            </a:pPr>
            <a:r>
              <a:rPr kumimoji="0" lang="zh-CN" altLang="en-US" sz="2800" b="0" i="0" u="none" strike="noStrike" kern="1200" cap="none" spc="640" normalizeH="0" baseline="0" noProof="0" dirty="0">
                <a:ln>
                  <a:noFill/>
                </a:ln>
                <a:solidFill>
                  <a:srgbClr val="304370"/>
                </a:solidFill>
                <a:effectLst/>
                <a:uLnTx/>
                <a:uFillTx/>
                <a:latin typeface="Calibri"/>
                <a:ea typeface="思源黑体-粗体 Bold" panose="020B0800000000000000" charset="-122"/>
                <a:cs typeface="+mn-cs"/>
              </a:rPr>
              <a:t>时间序列预测</a:t>
            </a:r>
            <a:endParaRPr kumimoji="0" lang="en-US" altLang="zh-CN" sz="2800" b="0" i="0" u="none" strike="noStrike" kern="1200" cap="none" spc="640" normalizeH="0" baseline="0" noProof="0" dirty="0">
              <a:ln>
                <a:noFill/>
              </a:ln>
              <a:solidFill>
                <a:srgbClr val="304370"/>
              </a:solidFill>
              <a:effectLst/>
              <a:uLnTx/>
              <a:uFillTx/>
              <a:latin typeface="Calibri"/>
              <a:ea typeface="思源黑体-粗体 Bold" panose="020B0800000000000000" charset="-122"/>
              <a:cs typeface="+mn-cs"/>
            </a:endParaRPr>
          </a:p>
        </p:txBody>
      </p:sp>
      <p:sp>
        <p:nvSpPr>
          <p:cNvPr id="49" name="TextBox 37"/>
          <p:cNvSpPr txBox="1"/>
          <p:nvPr/>
        </p:nvSpPr>
        <p:spPr>
          <a:xfrm>
            <a:off x="620398" y="6754338"/>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回归分析</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0" name="TextBox 38"/>
          <p:cNvSpPr txBox="1"/>
          <p:nvPr/>
        </p:nvSpPr>
        <p:spPr>
          <a:xfrm>
            <a:off x="620398" y="7800452"/>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统计结论</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1" name="TextBox 39"/>
          <p:cNvSpPr txBox="1"/>
          <p:nvPr/>
        </p:nvSpPr>
        <p:spPr>
          <a:xfrm>
            <a:off x="620398" y="8846566"/>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实验总结</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2" name="TextBox 24"/>
          <p:cNvSpPr txBox="1"/>
          <p:nvPr/>
        </p:nvSpPr>
        <p:spPr>
          <a:xfrm>
            <a:off x="482963" y="5707604"/>
            <a:ext cx="2351402" cy="390620"/>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预测结果对比</a:t>
            </a:r>
            <a:endParaRPr kumimoji="0" lang="en-US" altLang="zh-CN"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3" name="TextBox 22"/>
          <p:cNvSpPr txBox="1"/>
          <p:nvPr/>
        </p:nvSpPr>
        <p:spPr>
          <a:xfrm>
            <a:off x="482963" y="3633945"/>
            <a:ext cx="2351402" cy="390620"/>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数据预处理</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21" name="文本框 20">
            <a:extLst>
              <a:ext uri="{FF2B5EF4-FFF2-40B4-BE49-F238E27FC236}">
                <a16:creationId xmlns:a16="http://schemas.microsoft.com/office/drawing/2014/main" id="{0FCD63B8-FE19-1EAA-0904-E5509FCFC28F}"/>
              </a:ext>
            </a:extLst>
          </p:cNvPr>
          <p:cNvSpPr txBox="1"/>
          <p:nvPr/>
        </p:nvSpPr>
        <p:spPr>
          <a:xfrm>
            <a:off x="3528782" y="404680"/>
            <a:ext cx="9235440" cy="477054"/>
          </a:xfrm>
          <a:prstGeom prst="rect">
            <a:avLst/>
          </a:prstGeom>
          <a:noFill/>
        </p:spPr>
        <p:txBody>
          <a:bodyPr wrap="square">
            <a:sp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3</a:t>
            </a:r>
            <a:r>
              <a:rPr lang="zh-CN" altLang="en-US" sz="2500" spc="300" dirty="0">
                <a:latin typeface="思源黑体 Bold" panose="02010600030101010101" charset="-122"/>
                <a:ea typeface="思源黑体 Bold" panose="02010600030101010101" charset="-122"/>
              </a:rPr>
              <a:t>）将时间序列转换为监督学习问题</a:t>
            </a:r>
          </a:p>
        </p:txBody>
      </p:sp>
      <p:pic>
        <p:nvPicPr>
          <p:cNvPr id="23" name="图片 22">
            <a:extLst>
              <a:ext uri="{FF2B5EF4-FFF2-40B4-BE49-F238E27FC236}">
                <a16:creationId xmlns:a16="http://schemas.microsoft.com/office/drawing/2014/main" id="{E552920B-7847-1B48-77DF-C24065CA1D7F}"/>
              </a:ext>
            </a:extLst>
          </p:cNvPr>
          <p:cNvPicPr>
            <a:picLocks noChangeAspect="1"/>
          </p:cNvPicPr>
          <p:nvPr/>
        </p:nvPicPr>
        <p:blipFill>
          <a:blip r:embed="rId2"/>
          <a:stretch>
            <a:fillRect/>
          </a:stretch>
        </p:blipFill>
        <p:spPr>
          <a:xfrm>
            <a:off x="3735156" y="795648"/>
            <a:ext cx="13193966" cy="5506218"/>
          </a:xfrm>
          <a:prstGeom prst="rect">
            <a:avLst/>
          </a:prstGeom>
        </p:spPr>
      </p:pic>
      <p:pic>
        <p:nvPicPr>
          <p:cNvPr id="25" name="图片 24">
            <a:extLst>
              <a:ext uri="{FF2B5EF4-FFF2-40B4-BE49-F238E27FC236}">
                <a16:creationId xmlns:a16="http://schemas.microsoft.com/office/drawing/2014/main" id="{963E4D1E-8F46-C328-7D24-8947A6534E03}"/>
              </a:ext>
            </a:extLst>
          </p:cNvPr>
          <p:cNvPicPr>
            <a:picLocks noChangeAspect="1"/>
          </p:cNvPicPr>
          <p:nvPr/>
        </p:nvPicPr>
        <p:blipFill>
          <a:blip r:embed="rId3"/>
          <a:stretch>
            <a:fillRect/>
          </a:stretch>
        </p:blipFill>
        <p:spPr>
          <a:xfrm>
            <a:off x="3735156" y="6419732"/>
            <a:ext cx="13222545" cy="3248478"/>
          </a:xfrm>
          <a:prstGeom prst="rect">
            <a:avLst/>
          </a:prstGeom>
        </p:spPr>
      </p:pic>
      <p:grpSp>
        <p:nvGrpSpPr>
          <p:cNvPr id="20" name="Group 5">
            <a:extLst>
              <a:ext uri="{FF2B5EF4-FFF2-40B4-BE49-F238E27FC236}">
                <a16:creationId xmlns:a16="http://schemas.microsoft.com/office/drawing/2014/main" id="{80B8AA72-62D5-572F-E916-BC54AA42F4A2}"/>
              </a:ext>
            </a:extLst>
          </p:cNvPr>
          <p:cNvGrpSpPr/>
          <p:nvPr/>
        </p:nvGrpSpPr>
        <p:grpSpPr>
          <a:xfrm>
            <a:off x="1028700" y="754669"/>
            <a:ext cx="1167893" cy="1167893"/>
            <a:chOff x="0" y="0"/>
            <a:chExt cx="1557191" cy="1557191"/>
          </a:xfrm>
        </p:grpSpPr>
        <p:grpSp>
          <p:nvGrpSpPr>
            <p:cNvPr id="22" name="Group 6">
              <a:extLst>
                <a:ext uri="{FF2B5EF4-FFF2-40B4-BE49-F238E27FC236}">
                  <a16:creationId xmlns:a16="http://schemas.microsoft.com/office/drawing/2014/main" id="{17E7476C-9F24-FEC1-89CA-B545A97E0DD6}"/>
                </a:ext>
              </a:extLst>
            </p:cNvPr>
            <p:cNvGrpSpPr>
              <a:grpSpLocks noChangeAspect="1"/>
            </p:cNvGrpSpPr>
            <p:nvPr/>
          </p:nvGrpSpPr>
          <p:grpSpPr>
            <a:xfrm>
              <a:off x="0" y="0"/>
              <a:ext cx="1557191" cy="1557191"/>
              <a:chOff x="-2540" y="-2540"/>
              <a:chExt cx="6355080" cy="6355080"/>
            </a:xfrm>
          </p:grpSpPr>
          <p:sp>
            <p:nvSpPr>
              <p:cNvPr id="28" name="Freeform 7">
                <a:extLst>
                  <a:ext uri="{FF2B5EF4-FFF2-40B4-BE49-F238E27FC236}">
                    <a16:creationId xmlns:a16="http://schemas.microsoft.com/office/drawing/2014/main" id="{F68EA1C4-9958-2716-FFF2-9492F76A0255}"/>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4" name="Picture 8">
              <a:extLst>
                <a:ext uri="{FF2B5EF4-FFF2-40B4-BE49-F238E27FC236}">
                  <a16:creationId xmlns:a16="http://schemas.microsoft.com/office/drawing/2014/main" id="{CD581C6A-8C4E-17C4-B93E-C6A830D476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639" y="54639"/>
              <a:ext cx="1447913" cy="1447913"/>
            </a:xfrm>
            <a:prstGeom prst="rect">
              <a:avLst/>
            </a:prstGeom>
          </p:spPr>
        </p:pic>
        <p:pic>
          <p:nvPicPr>
            <p:cNvPr id="26" name="Picture 11">
              <a:extLst>
                <a:ext uri="{FF2B5EF4-FFF2-40B4-BE49-F238E27FC236}">
                  <a16:creationId xmlns:a16="http://schemas.microsoft.com/office/drawing/2014/main" id="{B2F073AE-0A05-DAAE-7F36-A12B7594D40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2546" y="589542"/>
              <a:ext cx="852099" cy="707231"/>
            </a:xfrm>
            <a:prstGeom prst="rect">
              <a:avLst/>
            </a:prstGeom>
          </p:spPr>
        </p:pic>
        <p:pic>
          <p:nvPicPr>
            <p:cNvPr id="27" name="Picture 12">
              <a:extLst>
                <a:ext uri="{FF2B5EF4-FFF2-40B4-BE49-F238E27FC236}">
                  <a16:creationId xmlns:a16="http://schemas.microsoft.com/office/drawing/2014/main" id="{033B26C8-E4F5-F1E5-D91E-D4D1E60A2F9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45572" y="437009"/>
              <a:ext cx="466046" cy="618252"/>
            </a:xfrm>
            <a:prstGeom prst="rect">
              <a:avLst/>
            </a:prstGeom>
          </p:spPr>
        </p:pic>
      </p:grpSp>
    </p:spTree>
    <p:extLst>
      <p:ext uri="{BB962C8B-B14F-4D97-AF65-F5344CB8AC3E}">
        <p14:creationId xmlns:p14="http://schemas.microsoft.com/office/powerpoint/2010/main" val="290811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266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marL="0" marR="0" lvl="0" indent="0" algn="ctr" defTabSz="914400" rtl="0" eaLnBrk="1" fontAlgn="auto" latinLnBrk="0" hangingPunct="1">
                <a:lnSpc>
                  <a:spcPts val="266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45"/>
          <p:cNvSpPr txBox="1"/>
          <p:nvPr/>
        </p:nvSpPr>
        <p:spPr>
          <a:xfrm>
            <a:off x="4454558" y="7881450"/>
            <a:ext cx="1780647" cy="738505"/>
          </a:xfrm>
          <a:prstGeom prst="rect">
            <a:avLst/>
          </a:prstGeom>
        </p:spPr>
        <p:txBody>
          <a:bodyPr lIns="0" tIns="0" rIns="0" bIns="0" rtlCol="0" anchor="t">
            <a:spAutoFit/>
          </a:bodyPr>
          <a:lstStyle/>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500" b="0" i="0" u="none" strike="noStrike" kern="1200" cap="none" spc="674" normalizeH="0" baseline="0" noProof="0">
                <a:ln>
                  <a:noFill/>
                </a:ln>
                <a:solidFill>
                  <a:srgbClr val="EEF2F5"/>
                </a:solidFill>
                <a:effectLst/>
                <a:uLnTx/>
                <a:uFillTx/>
                <a:latin typeface="Aharoni CLM Bold" panose="02000803000000000000"/>
                <a:ea typeface="+mn-ea"/>
                <a:cs typeface="+mn-cs"/>
              </a:rPr>
              <a:t>2</a:t>
            </a:r>
          </a:p>
        </p:txBody>
      </p:sp>
      <p:sp>
        <p:nvSpPr>
          <p:cNvPr id="46" name="TextBox 33"/>
          <p:cNvSpPr txBox="1"/>
          <p:nvPr/>
        </p:nvSpPr>
        <p:spPr>
          <a:xfrm>
            <a:off x="620398" y="2547656"/>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数据获取</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48" name="TextBox 35"/>
          <p:cNvSpPr txBox="1"/>
          <p:nvPr/>
        </p:nvSpPr>
        <p:spPr>
          <a:xfrm>
            <a:off x="396680" y="4578840"/>
            <a:ext cx="2781466" cy="487185"/>
          </a:xfrm>
          <a:prstGeom prst="rect">
            <a:avLst/>
          </a:prstGeom>
        </p:spPr>
        <p:txBody>
          <a:bodyPr wrap="square" lIns="0" tIns="0" rIns="0" bIns="0" rtlCol="0" anchor="t">
            <a:spAutoFit/>
          </a:bodyPr>
          <a:lstStyle/>
          <a:p>
            <a:pPr marL="0" marR="0" lvl="0" indent="0" algn="ctr" defTabSz="914400" rtl="0" eaLnBrk="1" fontAlgn="auto" latinLnBrk="0" hangingPunct="1">
              <a:lnSpc>
                <a:spcPts val="4095"/>
              </a:lnSpc>
              <a:spcBef>
                <a:spcPts val="0"/>
              </a:spcBef>
              <a:spcAft>
                <a:spcPts val="0"/>
              </a:spcAft>
              <a:buClrTx/>
              <a:buSzTx/>
              <a:buFontTx/>
              <a:buNone/>
              <a:tabLst/>
              <a:defRPr/>
            </a:pPr>
            <a:r>
              <a:rPr kumimoji="0" lang="zh-CN" altLang="en-US" sz="2800" b="0" i="0" u="none" strike="noStrike" kern="1200" cap="none" spc="640" normalizeH="0" baseline="0" noProof="0" dirty="0">
                <a:ln>
                  <a:noFill/>
                </a:ln>
                <a:solidFill>
                  <a:srgbClr val="304370"/>
                </a:solidFill>
                <a:effectLst/>
                <a:uLnTx/>
                <a:uFillTx/>
                <a:latin typeface="Calibri"/>
                <a:ea typeface="思源黑体-粗体 Bold" panose="020B0800000000000000" charset="-122"/>
                <a:cs typeface="+mn-cs"/>
              </a:rPr>
              <a:t>时间序列预测</a:t>
            </a:r>
            <a:endParaRPr kumimoji="0" lang="en-US" altLang="zh-CN" sz="2800" b="0" i="0" u="none" strike="noStrike" kern="1200" cap="none" spc="640" normalizeH="0" baseline="0" noProof="0" dirty="0">
              <a:ln>
                <a:noFill/>
              </a:ln>
              <a:solidFill>
                <a:srgbClr val="304370"/>
              </a:solidFill>
              <a:effectLst/>
              <a:uLnTx/>
              <a:uFillTx/>
              <a:latin typeface="Calibri"/>
              <a:ea typeface="思源黑体-粗体 Bold" panose="020B0800000000000000" charset="-122"/>
              <a:cs typeface="+mn-cs"/>
            </a:endParaRPr>
          </a:p>
        </p:txBody>
      </p:sp>
      <p:sp>
        <p:nvSpPr>
          <p:cNvPr id="49" name="TextBox 37"/>
          <p:cNvSpPr txBox="1"/>
          <p:nvPr/>
        </p:nvSpPr>
        <p:spPr>
          <a:xfrm>
            <a:off x="620398" y="6754338"/>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回归分析</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0" name="TextBox 38"/>
          <p:cNvSpPr txBox="1"/>
          <p:nvPr/>
        </p:nvSpPr>
        <p:spPr>
          <a:xfrm>
            <a:off x="620398" y="7800452"/>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统计结论</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1" name="TextBox 39"/>
          <p:cNvSpPr txBox="1"/>
          <p:nvPr/>
        </p:nvSpPr>
        <p:spPr>
          <a:xfrm>
            <a:off x="620398" y="8846566"/>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实验总结</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2" name="TextBox 24"/>
          <p:cNvSpPr txBox="1"/>
          <p:nvPr/>
        </p:nvSpPr>
        <p:spPr>
          <a:xfrm>
            <a:off x="482963" y="5707604"/>
            <a:ext cx="2351402" cy="390620"/>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预测结果对比</a:t>
            </a:r>
            <a:endParaRPr kumimoji="0" lang="en-US" altLang="zh-CN"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3" name="TextBox 22"/>
          <p:cNvSpPr txBox="1"/>
          <p:nvPr/>
        </p:nvSpPr>
        <p:spPr>
          <a:xfrm>
            <a:off x="482963" y="3633945"/>
            <a:ext cx="2351402" cy="390620"/>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数据预处理</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23" name="文本框 22">
            <a:extLst>
              <a:ext uri="{FF2B5EF4-FFF2-40B4-BE49-F238E27FC236}">
                <a16:creationId xmlns:a16="http://schemas.microsoft.com/office/drawing/2014/main" id="{2ED15C77-52C1-B0D8-5DFF-D8EF0CE416EA}"/>
              </a:ext>
            </a:extLst>
          </p:cNvPr>
          <p:cNvSpPr txBox="1"/>
          <p:nvPr/>
        </p:nvSpPr>
        <p:spPr>
          <a:xfrm>
            <a:off x="3535581" y="276145"/>
            <a:ext cx="9235440" cy="477054"/>
          </a:xfrm>
          <a:prstGeom prst="rect">
            <a:avLst/>
          </a:prstGeom>
          <a:noFill/>
        </p:spPr>
        <p:txBody>
          <a:bodyPr wrap="square">
            <a:sp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4</a:t>
            </a:r>
            <a:r>
              <a:rPr lang="zh-CN" altLang="en-US" sz="2500" spc="300" dirty="0">
                <a:latin typeface="思源黑体 Bold" panose="02010600030101010101" charset="-122"/>
                <a:ea typeface="思源黑体 Bold" panose="02010600030101010101" charset="-122"/>
              </a:rPr>
              <a:t>）分割训练集和测试集</a:t>
            </a:r>
          </a:p>
        </p:txBody>
      </p:sp>
      <p:pic>
        <p:nvPicPr>
          <p:cNvPr id="25" name="图片 24">
            <a:extLst>
              <a:ext uri="{FF2B5EF4-FFF2-40B4-BE49-F238E27FC236}">
                <a16:creationId xmlns:a16="http://schemas.microsoft.com/office/drawing/2014/main" id="{15A348B2-54FB-5C9C-DA0A-EFD17A44C20A}"/>
              </a:ext>
            </a:extLst>
          </p:cNvPr>
          <p:cNvPicPr>
            <a:picLocks noChangeAspect="1"/>
          </p:cNvPicPr>
          <p:nvPr/>
        </p:nvPicPr>
        <p:blipFill>
          <a:blip r:embed="rId2"/>
          <a:stretch>
            <a:fillRect/>
          </a:stretch>
        </p:blipFill>
        <p:spPr>
          <a:xfrm>
            <a:off x="3661109" y="786856"/>
            <a:ext cx="7182852" cy="4525006"/>
          </a:xfrm>
          <a:prstGeom prst="rect">
            <a:avLst/>
          </a:prstGeom>
        </p:spPr>
      </p:pic>
      <p:sp>
        <p:nvSpPr>
          <p:cNvPr id="27" name="文本框 26">
            <a:extLst>
              <a:ext uri="{FF2B5EF4-FFF2-40B4-BE49-F238E27FC236}">
                <a16:creationId xmlns:a16="http://schemas.microsoft.com/office/drawing/2014/main" id="{791E0B71-323E-0109-AB72-76DB1CF88046}"/>
              </a:ext>
            </a:extLst>
          </p:cNvPr>
          <p:cNvSpPr txBox="1"/>
          <p:nvPr/>
        </p:nvSpPr>
        <p:spPr>
          <a:xfrm>
            <a:off x="3535581" y="5379177"/>
            <a:ext cx="9235440" cy="477054"/>
          </a:xfrm>
          <a:prstGeom prst="rect">
            <a:avLst/>
          </a:prstGeom>
          <a:noFill/>
        </p:spPr>
        <p:txBody>
          <a:bodyPr wrap="square">
            <a:sp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5</a:t>
            </a:r>
            <a:r>
              <a:rPr lang="zh-CN" altLang="en-US" sz="2500" spc="300" dirty="0">
                <a:latin typeface="思源黑体 Bold" panose="02010600030101010101" charset="-122"/>
                <a:ea typeface="思源黑体 Bold" panose="02010600030101010101" charset="-122"/>
              </a:rPr>
              <a:t>）搭建</a:t>
            </a:r>
            <a:r>
              <a:rPr lang="en-US" altLang="zh-CN" sz="2500" spc="300" dirty="0">
                <a:latin typeface="思源黑体 Bold" panose="02010600030101010101" charset="-122"/>
                <a:ea typeface="思源黑体 Bold" panose="02010600030101010101" charset="-122"/>
              </a:rPr>
              <a:t>LSTM</a:t>
            </a:r>
            <a:r>
              <a:rPr lang="zh-CN" altLang="en-US" sz="2500" spc="300" dirty="0">
                <a:latin typeface="思源黑体 Bold" panose="02010600030101010101" charset="-122"/>
                <a:ea typeface="思源黑体 Bold" panose="02010600030101010101" charset="-122"/>
              </a:rPr>
              <a:t>模型</a:t>
            </a:r>
          </a:p>
        </p:txBody>
      </p:sp>
      <p:pic>
        <p:nvPicPr>
          <p:cNvPr id="29" name="图片 28">
            <a:extLst>
              <a:ext uri="{FF2B5EF4-FFF2-40B4-BE49-F238E27FC236}">
                <a16:creationId xmlns:a16="http://schemas.microsoft.com/office/drawing/2014/main" id="{E6637845-CAD7-4FA2-6B26-4700EAA4AC9A}"/>
              </a:ext>
            </a:extLst>
          </p:cNvPr>
          <p:cNvPicPr>
            <a:picLocks noChangeAspect="1"/>
          </p:cNvPicPr>
          <p:nvPr/>
        </p:nvPicPr>
        <p:blipFill>
          <a:blip r:embed="rId3"/>
          <a:stretch>
            <a:fillRect/>
          </a:stretch>
        </p:blipFill>
        <p:spPr>
          <a:xfrm>
            <a:off x="3661109" y="5892270"/>
            <a:ext cx="11650701" cy="4296375"/>
          </a:xfrm>
          <a:prstGeom prst="rect">
            <a:avLst/>
          </a:prstGeom>
        </p:spPr>
      </p:pic>
      <p:grpSp>
        <p:nvGrpSpPr>
          <p:cNvPr id="20" name="Group 5">
            <a:extLst>
              <a:ext uri="{FF2B5EF4-FFF2-40B4-BE49-F238E27FC236}">
                <a16:creationId xmlns:a16="http://schemas.microsoft.com/office/drawing/2014/main" id="{807AA972-36D7-DF42-CF36-728F3F5ABFDC}"/>
              </a:ext>
            </a:extLst>
          </p:cNvPr>
          <p:cNvGrpSpPr/>
          <p:nvPr/>
        </p:nvGrpSpPr>
        <p:grpSpPr>
          <a:xfrm>
            <a:off x="1028700" y="754669"/>
            <a:ext cx="1167893" cy="1167893"/>
            <a:chOff x="0" y="0"/>
            <a:chExt cx="1557191" cy="1557191"/>
          </a:xfrm>
        </p:grpSpPr>
        <p:grpSp>
          <p:nvGrpSpPr>
            <p:cNvPr id="21" name="Group 6">
              <a:extLst>
                <a:ext uri="{FF2B5EF4-FFF2-40B4-BE49-F238E27FC236}">
                  <a16:creationId xmlns:a16="http://schemas.microsoft.com/office/drawing/2014/main" id="{05D66662-171C-A62C-48C6-4D4F0D3DF434}"/>
                </a:ext>
              </a:extLst>
            </p:cNvPr>
            <p:cNvGrpSpPr>
              <a:grpSpLocks noChangeAspect="1"/>
            </p:cNvGrpSpPr>
            <p:nvPr/>
          </p:nvGrpSpPr>
          <p:grpSpPr>
            <a:xfrm>
              <a:off x="0" y="0"/>
              <a:ext cx="1557191" cy="1557191"/>
              <a:chOff x="-2540" y="-2540"/>
              <a:chExt cx="6355080" cy="6355080"/>
            </a:xfrm>
          </p:grpSpPr>
          <p:sp>
            <p:nvSpPr>
              <p:cNvPr id="28" name="Freeform 7">
                <a:extLst>
                  <a:ext uri="{FF2B5EF4-FFF2-40B4-BE49-F238E27FC236}">
                    <a16:creationId xmlns:a16="http://schemas.microsoft.com/office/drawing/2014/main" id="{62B9FA54-6603-0ACF-C6EA-5A99AEB7FF83}"/>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2" name="Picture 8">
              <a:extLst>
                <a:ext uri="{FF2B5EF4-FFF2-40B4-BE49-F238E27FC236}">
                  <a16:creationId xmlns:a16="http://schemas.microsoft.com/office/drawing/2014/main" id="{7079FCAF-1503-A9EC-B627-D07D4CDD96C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639" y="54639"/>
              <a:ext cx="1447913" cy="1447913"/>
            </a:xfrm>
            <a:prstGeom prst="rect">
              <a:avLst/>
            </a:prstGeom>
          </p:spPr>
        </p:pic>
        <p:pic>
          <p:nvPicPr>
            <p:cNvPr id="24" name="Picture 11">
              <a:extLst>
                <a:ext uri="{FF2B5EF4-FFF2-40B4-BE49-F238E27FC236}">
                  <a16:creationId xmlns:a16="http://schemas.microsoft.com/office/drawing/2014/main" id="{E7D4266C-BB20-AD06-85D8-AFA42EB1248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52546" y="589542"/>
              <a:ext cx="852099" cy="707231"/>
            </a:xfrm>
            <a:prstGeom prst="rect">
              <a:avLst/>
            </a:prstGeom>
          </p:spPr>
        </p:pic>
        <p:pic>
          <p:nvPicPr>
            <p:cNvPr id="26" name="Picture 12">
              <a:extLst>
                <a:ext uri="{FF2B5EF4-FFF2-40B4-BE49-F238E27FC236}">
                  <a16:creationId xmlns:a16="http://schemas.microsoft.com/office/drawing/2014/main" id="{CE900D82-4E98-C5D6-0258-7548A551C27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45572" y="437009"/>
              <a:ext cx="466046" cy="618252"/>
            </a:xfrm>
            <a:prstGeom prst="rect">
              <a:avLst/>
            </a:prstGeom>
          </p:spPr>
        </p:pic>
      </p:grpSp>
    </p:spTree>
    <p:extLst>
      <p:ext uri="{BB962C8B-B14F-4D97-AF65-F5344CB8AC3E}">
        <p14:creationId xmlns:p14="http://schemas.microsoft.com/office/powerpoint/2010/main" val="315942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266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7" name="Group 17"/>
          <p:cNvGrpSpPr/>
          <p:nvPr/>
        </p:nvGrpSpPr>
        <p:grpSpPr>
          <a:xfrm rot="-5400000">
            <a:off x="1371942" y="2969088"/>
            <a:ext cx="1054911" cy="3798794"/>
            <a:chOff x="0" y="0"/>
            <a:chExt cx="277837" cy="1000505"/>
          </a:xfrm>
        </p:grpSpPr>
        <p:sp>
          <p:nvSpPr>
            <p:cNvPr id="18" name="Freeform 18"/>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9" name="TextBox 19"/>
            <p:cNvSpPr txBox="1"/>
            <p:nvPr/>
          </p:nvSpPr>
          <p:spPr>
            <a:xfrm>
              <a:off x="0" y="-47625"/>
              <a:ext cx="635000" cy="746125"/>
            </a:xfrm>
            <a:prstGeom prst="rect">
              <a:avLst/>
            </a:prstGeom>
          </p:spPr>
          <p:txBody>
            <a:bodyPr lIns="50800" tIns="50800" rIns="50800" bIns="50800" rtlCol="0" anchor="ctr"/>
            <a:lstStyle/>
            <a:p>
              <a:pPr marL="0" marR="0" lvl="0" indent="0" algn="ctr" defTabSz="914400" rtl="0" eaLnBrk="1" fontAlgn="auto" latinLnBrk="0" hangingPunct="1">
                <a:lnSpc>
                  <a:spcPts val="266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45"/>
          <p:cNvSpPr txBox="1"/>
          <p:nvPr/>
        </p:nvSpPr>
        <p:spPr>
          <a:xfrm>
            <a:off x="4454558" y="7881450"/>
            <a:ext cx="1780647" cy="738505"/>
          </a:xfrm>
          <a:prstGeom prst="rect">
            <a:avLst/>
          </a:prstGeom>
        </p:spPr>
        <p:txBody>
          <a:bodyPr lIns="0" tIns="0" rIns="0" bIns="0" rtlCol="0" anchor="t">
            <a:spAutoFit/>
          </a:bodyPr>
          <a:lstStyle/>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500" b="0" i="0" u="none" strike="noStrike" kern="1200" cap="none" spc="674" normalizeH="0" baseline="0" noProof="0">
                <a:ln>
                  <a:noFill/>
                </a:ln>
                <a:solidFill>
                  <a:srgbClr val="EEF2F5"/>
                </a:solidFill>
                <a:effectLst/>
                <a:uLnTx/>
                <a:uFillTx/>
                <a:latin typeface="Aharoni CLM Bold" panose="02000803000000000000"/>
                <a:ea typeface="+mn-ea"/>
                <a:cs typeface="+mn-cs"/>
              </a:rPr>
              <a:t>2</a:t>
            </a:r>
          </a:p>
        </p:txBody>
      </p:sp>
      <p:sp>
        <p:nvSpPr>
          <p:cNvPr id="46" name="TextBox 33"/>
          <p:cNvSpPr txBox="1"/>
          <p:nvPr/>
        </p:nvSpPr>
        <p:spPr>
          <a:xfrm>
            <a:off x="620398" y="2547656"/>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ct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数据获取</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48" name="TextBox 35"/>
          <p:cNvSpPr txBox="1"/>
          <p:nvPr/>
        </p:nvSpPr>
        <p:spPr>
          <a:xfrm>
            <a:off x="396680" y="4578840"/>
            <a:ext cx="2781466" cy="487185"/>
          </a:xfrm>
          <a:prstGeom prst="rect">
            <a:avLst/>
          </a:prstGeom>
        </p:spPr>
        <p:txBody>
          <a:bodyPr wrap="square" lIns="0" tIns="0" rIns="0" bIns="0" rtlCol="0" anchor="t">
            <a:spAutoFit/>
          </a:bodyPr>
          <a:lstStyle/>
          <a:p>
            <a:pPr marL="0" marR="0" lvl="0" indent="0" algn="ctr" defTabSz="914400" rtl="0" eaLnBrk="1" fontAlgn="auto" latinLnBrk="0" hangingPunct="1">
              <a:lnSpc>
                <a:spcPts val="4095"/>
              </a:lnSpc>
              <a:spcBef>
                <a:spcPts val="0"/>
              </a:spcBef>
              <a:spcAft>
                <a:spcPts val="0"/>
              </a:spcAft>
              <a:buClrTx/>
              <a:buSzTx/>
              <a:buFontTx/>
              <a:buNone/>
              <a:tabLst/>
              <a:defRPr/>
            </a:pPr>
            <a:r>
              <a:rPr kumimoji="0" lang="zh-CN" altLang="en-US" sz="2800" b="0" i="0" u="none" strike="noStrike" kern="1200" cap="none" spc="640" normalizeH="0" baseline="0" noProof="0" dirty="0">
                <a:ln>
                  <a:noFill/>
                </a:ln>
                <a:solidFill>
                  <a:srgbClr val="304370"/>
                </a:solidFill>
                <a:effectLst/>
                <a:uLnTx/>
                <a:uFillTx/>
                <a:latin typeface="Calibri"/>
                <a:ea typeface="思源黑体-粗体 Bold" panose="020B0800000000000000" charset="-122"/>
                <a:cs typeface="+mn-cs"/>
              </a:rPr>
              <a:t>时间序列预测</a:t>
            </a:r>
            <a:endParaRPr kumimoji="0" lang="en-US" altLang="zh-CN" sz="2800" b="0" i="0" u="none" strike="noStrike" kern="1200" cap="none" spc="640" normalizeH="0" baseline="0" noProof="0" dirty="0">
              <a:ln>
                <a:noFill/>
              </a:ln>
              <a:solidFill>
                <a:srgbClr val="304370"/>
              </a:solidFill>
              <a:effectLst/>
              <a:uLnTx/>
              <a:uFillTx/>
              <a:latin typeface="Calibri"/>
              <a:ea typeface="思源黑体-粗体 Bold" panose="020B0800000000000000" charset="-122"/>
              <a:cs typeface="+mn-cs"/>
            </a:endParaRPr>
          </a:p>
        </p:txBody>
      </p:sp>
      <p:sp>
        <p:nvSpPr>
          <p:cNvPr id="49" name="TextBox 37"/>
          <p:cNvSpPr txBox="1"/>
          <p:nvPr/>
        </p:nvSpPr>
        <p:spPr>
          <a:xfrm>
            <a:off x="620398" y="6754338"/>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回归分析</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0" name="TextBox 38"/>
          <p:cNvSpPr txBox="1"/>
          <p:nvPr/>
        </p:nvSpPr>
        <p:spPr>
          <a:xfrm>
            <a:off x="620398" y="7800452"/>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统计结论</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1" name="TextBox 39"/>
          <p:cNvSpPr txBox="1"/>
          <p:nvPr/>
        </p:nvSpPr>
        <p:spPr>
          <a:xfrm>
            <a:off x="620398" y="8846566"/>
            <a:ext cx="2086058" cy="393700"/>
          </a:xfrm>
          <a:prstGeom prst="rect">
            <a:avLst/>
          </a:prstGeom>
        </p:spPr>
        <p:txBody>
          <a:bodyPr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实验总结</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2" name="TextBox 24"/>
          <p:cNvSpPr txBox="1"/>
          <p:nvPr/>
        </p:nvSpPr>
        <p:spPr>
          <a:xfrm>
            <a:off x="482963" y="5707604"/>
            <a:ext cx="2351402" cy="390620"/>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预测结果对比</a:t>
            </a:r>
            <a:endParaRPr kumimoji="0" lang="en-US" altLang="zh-CN"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sp>
        <p:nvSpPr>
          <p:cNvPr id="53" name="TextBox 22"/>
          <p:cNvSpPr txBox="1"/>
          <p:nvPr/>
        </p:nvSpPr>
        <p:spPr>
          <a:xfrm>
            <a:off x="482963" y="3633945"/>
            <a:ext cx="2351402" cy="390620"/>
          </a:xfrm>
          <a:prstGeom prst="rect">
            <a:avLst/>
          </a:prstGeom>
        </p:spPr>
        <p:txBody>
          <a:bodyPr wrap="square" lIns="0" tIns="0" rIns="0" bIns="0" rtlCol="0" anchor="t">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zh-CN" alt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rPr>
              <a:t>数据预处理</a:t>
            </a:r>
            <a:endParaRPr kumimoji="0" lang="en-US" sz="2500" b="0" i="0" u="none" strike="noStrike" kern="1200" cap="none" spc="499" normalizeH="0" baseline="0" noProof="0" dirty="0">
              <a:ln>
                <a:noFill/>
              </a:ln>
              <a:solidFill>
                <a:srgbClr val="EEF2F5"/>
              </a:solidFill>
              <a:effectLst/>
              <a:uLnTx/>
              <a:uFillTx/>
              <a:latin typeface="Calibri"/>
              <a:ea typeface="思源黑体 Bold" panose="020B0600000000000000" charset="-122"/>
              <a:cs typeface="+mn-cs"/>
            </a:endParaRPr>
          </a:p>
        </p:txBody>
      </p:sp>
      <p:pic>
        <p:nvPicPr>
          <p:cNvPr id="21" name="图片 20">
            <a:extLst>
              <a:ext uri="{FF2B5EF4-FFF2-40B4-BE49-F238E27FC236}">
                <a16:creationId xmlns:a16="http://schemas.microsoft.com/office/drawing/2014/main" id="{E1C7B377-882E-230C-850D-B7B1EB2FCF82}"/>
              </a:ext>
            </a:extLst>
          </p:cNvPr>
          <p:cNvPicPr>
            <a:picLocks noChangeAspect="1"/>
          </p:cNvPicPr>
          <p:nvPr/>
        </p:nvPicPr>
        <p:blipFill>
          <a:blip r:embed="rId2"/>
          <a:stretch>
            <a:fillRect/>
          </a:stretch>
        </p:blipFill>
        <p:spPr>
          <a:xfrm>
            <a:off x="3979622" y="1431777"/>
            <a:ext cx="8386102" cy="4615468"/>
          </a:xfrm>
          <a:prstGeom prst="rect">
            <a:avLst/>
          </a:prstGeom>
        </p:spPr>
      </p:pic>
      <p:sp>
        <p:nvSpPr>
          <p:cNvPr id="23" name="文本框 22">
            <a:extLst>
              <a:ext uri="{FF2B5EF4-FFF2-40B4-BE49-F238E27FC236}">
                <a16:creationId xmlns:a16="http://schemas.microsoft.com/office/drawing/2014/main" id="{3A5A74A4-0D20-C529-F25A-26B4B6CF1599}"/>
              </a:ext>
            </a:extLst>
          </p:cNvPr>
          <p:cNvSpPr txBox="1"/>
          <p:nvPr/>
        </p:nvSpPr>
        <p:spPr>
          <a:xfrm>
            <a:off x="3795278" y="570003"/>
            <a:ext cx="12206722" cy="861774"/>
          </a:xfrm>
          <a:prstGeom prst="rect">
            <a:avLst/>
          </a:prstGeom>
          <a:noFill/>
        </p:spPr>
        <p:txBody>
          <a:bodyPr wrap="square">
            <a:spAutoFit/>
          </a:bodyPr>
          <a:lstStyle/>
          <a:p>
            <a:r>
              <a:rPr lang="zh-CN" altLang="en-US" sz="2500" spc="300" dirty="0">
                <a:latin typeface="思源黑体 Bold" panose="02010600030101010101" charset="-122"/>
                <a:ea typeface="思源黑体 Bold" panose="02010600030101010101" charset="-122"/>
              </a:rPr>
              <a:t>（</a:t>
            </a:r>
            <a:r>
              <a:rPr lang="en-US" altLang="zh-CN" sz="2500" spc="300" dirty="0">
                <a:latin typeface="思源黑体 Bold" panose="02010600030101010101" charset="-122"/>
                <a:ea typeface="思源黑体 Bold" panose="02010600030101010101" charset="-122"/>
              </a:rPr>
              <a:t>6</a:t>
            </a:r>
            <a:r>
              <a:rPr lang="zh-CN" altLang="en-US" sz="2500" spc="300" dirty="0">
                <a:latin typeface="思源黑体 Bold" panose="02010600030101010101" charset="-122"/>
                <a:ea typeface="思源黑体 Bold" panose="02010600030101010101" charset="-122"/>
              </a:rPr>
              <a:t>）预测一天后的收益率，将新的预测值加入到数据集当中用于进一步的预测，以此预测后面三天的收益率</a:t>
            </a:r>
          </a:p>
        </p:txBody>
      </p:sp>
      <p:pic>
        <p:nvPicPr>
          <p:cNvPr id="25" name="图片 24">
            <a:extLst>
              <a:ext uri="{FF2B5EF4-FFF2-40B4-BE49-F238E27FC236}">
                <a16:creationId xmlns:a16="http://schemas.microsoft.com/office/drawing/2014/main" id="{841B9BA5-D885-DC93-C677-77D02AF86E65}"/>
              </a:ext>
            </a:extLst>
          </p:cNvPr>
          <p:cNvPicPr>
            <a:picLocks noChangeAspect="1"/>
          </p:cNvPicPr>
          <p:nvPr/>
        </p:nvPicPr>
        <p:blipFill>
          <a:blip r:embed="rId3"/>
          <a:stretch>
            <a:fillRect/>
          </a:stretch>
        </p:blipFill>
        <p:spPr>
          <a:xfrm>
            <a:off x="3799692" y="6342611"/>
            <a:ext cx="11460174" cy="2838846"/>
          </a:xfrm>
          <a:prstGeom prst="rect">
            <a:avLst/>
          </a:prstGeom>
        </p:spPr>
      </p:pic>
      <p:pic>
        <p:nvPicPr>
          <p:cNvPr id="31" name="图片 30">
            <a:extLst>
              <a:ext uri="{FF2B5EF4-FFF2-40B4-BE49-F238E27FC236}">
                <a16:creationId xmlns:a16="http://schemas.microsoft.com/office/drawing/2014/main" id="{BAB5836F-2A34-B4C4-12DB-F932AE1ABA65}"/>
              </a:ext>
            </a:extLst>
          </p:cNvPr>
          <p:cNvPicPr>
            <a:picLocks noChangeAspect="1"/>
          </p:cNvPicPr>
          <p:nvPr/>
        </p:nvPicPr>
        <p:blipFill>
          <a:blip r:embed="rId4"/>
          <a:stretch>
            <a:fillRect/>
          </a:stretch>
        </p:blipFill>
        <p:spPr>
          <a:xfrm>
            <a:off x="10166584" y="6545281"/>
            <a:ext cx="3772426" cy="1867161"/>
          </a:xfrm>
          <a:prstGeom prst="rect">
            <a:avLst/>
          </a:prstGeom>
        </p:spPr>
      </p:pic>
      <p:grpSp>
        <p:nvGrpSpPr>
          <p:cNvPr id="20" name="Group 5">
            <a:extLst>
              <a:ext uri="{FF2B5EF4-FFF2-40B4-BE49-F238E27FC236}">
                <a16:creationId xmlns:a16="http://schemas.microsoft.com/office/drawing/2014/main" id="{7B1FE0A8-2B97-1803-1877-F7C961C486A1}"/>
              </a:ext>
            </a:extLst>
          </p:cNvPr>
          <p:cNvGrpSpPr/>
          <p:nvPr/>
        </p:nvGrpSpPr>
        <p:grpSpPr>
          <a:xfrm>
            <a:off x="1028700" y="754669"/>
            <a:ext cx="1167893" cy="1167893"/>
            <a:chOff x="0" y="0"/>
            <a:chExt cx="1557191" cy="1557191"/>
          </a:xfrm>
        </p:grpSpPr>
        <p:grpSp>
          <p:nvGrpSpPr>
            <p:cNvPr id="22" name="Group 6">
              <a:extLst>
                <a:ext uri="{FF2B5EF4-FFF2-40B4-BE49-F238E27FC236}">
                  <a16:creationId xmlns:a16="http://schemas.microsoft.com/office/drawing/2014/main" id="{2FFA7E23-E2FC-E965-45D9-09B541CEF50B}"/>
                </a:ext>
              </a:extLst>
            </p:cNvPr>
            <p:cNvGrpSpPr>
              <a:grpSpLocks noChangeAspect="1"/>
            </p:cNvGrpSpPr>
            <p:nvPr/>
          </p:nvGrpSpPr>
          <p:grpSpPr>
            <a:xfrm>
              <a:off x="0" y="0"/>
              <a:ext cx="1557191" cy="1557191"/>
              <a:chOff x="-2540" y="-2540"/>
              <a:chExt cx="6355080" cy="6355080"/>
            </a:xfrm>
          </p:grpSpPr>
          <p:sp>
            <p:nvSpPr>
              <p:cNvPr id="28" name="Freeform 7">
                <a:extLst>
                  <a:ext uri="{FF2B5EF4-FFF2-40B4-BE49-F238E27FC236}">
                    <a16:creationId xmlns:a16="http://schemas.microsoft.com/office/drawing/2014/main" id="{8319C837-C354-9946-2947-9EE780C99CEB}"/>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4" name="Picture 8">
              <a:extLst>
                <a:ext uri="{FF2B5EF4-FFF2-40B4-BE49-F238E27FC236}">
                  <a16:creationId xmlns:a16="http://schemas.microsoft.com/office/drawing/2014/main" id="{3C1B6594-6F79-1EBA-0387-65EC8E5EBE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639" y="54639"/>
              <a:ext cx="1447913" cy="1447913"/>
            </a:xfrm>
            <a:prstGeom prst="rect">
              <a:avLst/>
            </a:prstGeom>
          </p:spPr>
        </p:pic>
        <p:pic>
          <p:nvPicPr>
            <p:cNvPr id="26" name="Picture 11">
              <a:extLst>
                <a:ext uri="{FF2B5EF4-FFF2-40B4-BE49-F238E27FC236}">
                  <a16:creationId xmlns:a16="http://schemas.microsoft.com/office/drawing/2014/main" id="{D97C31EF-7848-8EB5-4AA2-9B9AABB899E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52546" y="589542"/>
              <a:ext cx="852099" cy="707231"/>
            </a:xfrm>
            <a:prstGeom prst="rect">
              <a:avLst/>
            </a:prstGeom>
          </p:spPr>
        </p:pic>
        <p:pic>
          <p:nvPicPr>
            <p:cNvPr id="27" name="Picture 12">
              <a:extLst>
                <a:ext uri="{FF2B5EF4-FFF2-40B4-BE49-F238E27FC236}">
                  <a16:creationId xmlns:a16="http://schemas.microsoft.com/office/drawing/2014/main" id="{DABAA8E5-C47D-4865-836C-F3C0102CFF5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45572" y="437009"/>
              <a:ext cx="466046" cy="618252"/>
            </a:xfrm>
            <a:prstGeom prst="rect">
              <a:avLst/>
            </a:prstGeom>
          </p:spPr>
        </p:pic>
      </p:grpSp>
    </p:spTree>
    <p:extLst>
      <p:ext uri="{BB962C8B-B14F-4D97-AF65-F5344CB8AC3E}">
        <p14:creationId xmlns:p14="http://schemas.microsoft.com/office/powerpoint/2010/main" val="499597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6" name="Group 16"/>
          <p:cNvGrpSpPr/>
          <p:nvPr/>
        </p:nvGrpSpPr>
        <p:grpSpPr>
          <a:xfrm rot="-5400000">
            <a:off x="1371942" y="4033227"/>
            <a:ext cx="1054911" cy="3798794"/>
            <a:chOff x="0" y="0"/>
            <a:chExt cx="277837" cy="1000505"/>
          </a:xfrm>
        </p:grpSpPr>
        <p:sp>
          <p:nvSpPr>
            <p:cNvPr id="17" name="Freeform 17"/>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8" name="TextBox 18"/>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26" name="AutoShape 26"/>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27" name="TextBox 27"/>
          <p:cNvSpPr txBox="1"/>
          <p:nvPr/>
        </p:nvSpPr>
        <p:spPr>
          <a:xfrm>
            <a:off x="4425983" y="1000125"/>
            <a:ext cx="12228407" cy="485518"/>
          </a:xfrm>
          <a:prstGeom prst="rect">
            <a:avLst/>
          </a:prstGeom>
        </p:spPr>
        <p:txBody>
          <a:bodyPr lIns="0" tIns="0" rIns="0" bIns="0" rtlCol="0" anchor="t">
            <a:spAutoFit/>
          </a:bodyPr>
          <a:lstStyle/>
          <a:p>
            <a:pPr>
              <a:lnSpc>
                <a:spcPts val="3968"/>
              </a:lnSpc>
              <a:spcBef>
                <a:spcPct val="0"/>
              </a:spcBef>
            </a:pPr>
            <a:r>
              <a:rPr lang="en-US" altLang="zh-CN" sz="3100" spc="310" dirty="0">
                <a:solidFill>
                  <a:srgbClr val="003070"/>
                </a:solidFill>
                <a:latin typeface="思源黑体-粗体 Bold" panose="02010600030101010101" charset="-122"/>
                <a:ea typeface="思源黑体-粗体 Bold" panose="02010600030101010101" charset="-122"/>
              </a:rPr>
              <a:t>1</a:t>
            </a:r>
            <a:r>
              <a:rPr lang="en-US" sz="3100" spc="310" dirty="0">
                <a:solidFill>
                  <a:srgbClr val="003070"/>
                </a:solidFill>
                <a:latin typeface="思源黑体-粗体 Bold" panose="02010600030101010101" charset="-122"/>
                <a:ea typeface="思源黑体-粗体 Bold" panose="02010600030101010101" charset="-122"/>
              </a:rPr>
              <a:t>.</a:t>
            </a:r>
            <a:r>
              <a:rPr lang="zh-CN" altLang="en-US" sz="3100" spc="310" dirty="0">
                <a:solidFill>
                  <a:srgbClr val="003070"/>
                </a:solidFill>
                <a:latin typeface="思源黑体-粗体 Bold" panose="02010600030101010101" charset="-122"/>
                <a:ea typeface="思源黑体-粗体 Bold" panose="02010600030101010101" charset="-122"/>
              </a:rPr>
              <a:t>对比</a:t>
            </a:r>
            <a:r>
              <a:rPr lang="en-US" altLang="zh-CN" sz="3100" spc="310" dirty="0">
                <a:solidFill>
                  <a:srgbClr val="003070"/>
                </a:solidFill>
                <a:latin typeface="思源黑体-粗体 Bold" panose="02010600030101010101" charset="-122"/>
                <a:ea typeface="思源黑体-粗体 Bold" panose="02010600030101010101" charset="-122"/>
              </a:rPr>
              <a:t>ARIMA</a:t>
            </a:r>
            <a:r>
              <a:rPr lang="zh-CN" altLang="en-US" sz="3100" spc="310" dirty="0">
                <a:solidFill>
                  <a:srgbClr val="003070"/>
                </a:solidFill>
                <a:latin typeface="思源黑体-粗体 Bold" panose="02010600030101010101" charset="-122"/>
                <a:ea typeface="思源黑体-粗体 Bold" panose="02010600030101010101" charset="-122"/>
              </a:rPr>
              <a:t>和</a:t>
            </a:r>
            <a:r>
              <a:rPr lang="en-US" altLang="zh-CN" sz="3100" spc="310" dirty="0">
                <a:solidFill>
                  <a:srgbClr val="003070"/>
                </a:solidFill>
                <a:latin typeface="思源黑体-粗体 Bold" panose="02010600030101010101" charset="-122"/>
                <a:ea typeface="思源黑体-粗体 Bold" panose="02010600030101010101" charset="-122"/>
              </a:rPr>
              <a:t>LSTM</a:t>
            </a:r>
            <a:r>
              <a:rPr lang="zh-CN" altLang="en-US" sz="3100" spc="310" dirty="0">
                <a:solidFill>
                  <a:srgbClr val="003070"/>
                </a:solidFill>
                <a:latin typeface="思源黑体-粗体 Bold" panose="02010600030101010101" charset="-122"/>
                <a:ea typeface="思源黑体-粗体 Bold" panose="02010600030101010101" charset="-122"/>
              </a:rPr>
              <a:t>的预测结果</a:t>
            </a:r>
            <a:endParaRPr lang="en-US" altLang="zh-CN" sz="3100" spc="310" dirty="0">
              <a:solidFill>
                <a:srgbClr val="003070"/>
              </a:solidFill>
              <a:latin typeface="思源黑体-粗体 Bold" panose="02010600030101010101" charset="-122"/>
              <a:ea typeface="思源黑体-粗体 Bold" panose="02010600030101010101" charset="-122"/>
            </a:endParaRPr>
          </a:p>
        </p:txBody>
      </p:sp>
      <p:sp>
        <p:nvSpPr>
          <p:cNvPr id="50" name="TextBox 50"/>
          <p:cNvSpPr txBox="1"/>
          <p:nvPr/>
        </p:nvSpPr>
        <p:spPr>
          <a:xfrm>
            <a:off x="4425983" y="7378069"/>
            <a:ext cx="12125916" cy="649793"/>
          </a:xfrm>
          <a:prstGeom prst="rect">
            <a:avLst/>
          </a:prstGeom>
        </p:spPr>
        <p:txBody>
          <a:bodyPr lIns="0" tIns="0" rIns="0" bIns="0" rtlCol="0" anchor="t">
            <a:spAutoFit/>
          </a:bodyPr>
          <a:lstStyle/>
          <a:p>
            <a:pPr>
              <a:lnSpc>
                <a:spcPts val="2559"/>
              </a:lnSpc>
            </a:pPr>
            <a:r>
              <a:rPr lang="en-US" sz="2000" spc="159" dirty="0">
                <a:solidFill>
                  <a:srgbClr val="000000"/>
                </a:solidFill>
                <a:ea typeface="思源黑体"/>
              </a:rPr>
              <a:t>       </a:t>
            </a:r>
            <a:r>
              <a:rPr lang="zh-CN" altLang="en-US" sz="2000" spc="159" dirty="0">
                <a:solidFill>
                  <a:srgbClr val="000000"/>
                </a:solidFill>
                <a:ea typeface="思源黑体"/>
              </a:rPr>
              <a:t>简单的对比两个不同模型预测的结果发现，两个模型的预测值比较相近，但是相比之下，基于</a:t>
            </a:r>
            <a:r>
              <a:rPr lang="en-US" altLang="zh-CN" sz="2000" spc="159" dirty="0">
                <a:solidFill>
                  <a:srgbClr val="000000"/>
                </a:solidFill>
                <a:ea typeface="思源黑体"/>
              </a:rPr>
              <a:t>LSTM</a:t>
            </a:r>
            <a:r>
              <a:rPr lang="zh-CN" altLang="en-US" sz="2000" spc="159" dirty="0">
                <a:solidFill>
                  <a:srgbClr val="000000"/>
                </a:solidFill>
                <a:ea typeface="思源黑体"/>
              </a:rPr>
              <a:t>的预测结果波动更大一点，基于</a:t>
            </a:r>
            <a:r>
              <a:rPr lang="en-US" altLang="zh-CN" sz="2000" spc="159" dirty="0">
                <a:solidFill>
                  <a:srgbClr val="000000"/>
                </a:solidFill>
                <a:ea typeface="思源黑体"/>
              </a:rPr>
              <a:t>ARIMA</a:t>
            </a:r>
            <a:r>
              <a:rPr lang="zh-CN" altLang="en-US" sz="2000" spc="159" dirty="0">
                <a:solidFill>
                  <a:srgbClr val="000000"/>
                </a:solidFill>
                <a:ea typeface="思源黑体"/>
              </a:rPr>
              <a:t>的预测结果更加平稳。</a:t>
            </a:r>
            <a:endParaRPr lang="en-US" sz="2000" spc="159" dirty="0">
              <a:solidFill>
                <a:srgbClr val="000000"/>
              </a:solidFill>
              <a:ea typeface="思源黑体"/>
            </a:endParaRPr>
          </a:p>
        </p:txBody>
      </p:sp>
      <p:sp>
        <p:nvSpPr>
          <p:cNvPr id="52" name="TextBox 33">
            <a:extLst>
              <a:ext uri="{FF2B5EF4-FFF2-40B4-BE49-F238E27FC236}">
                <a16:creationId xmlns:a16="http://schemas.microsoft.com/office/drawing/2014/main" id="{938A51D3-7666-B14E-D0B1-FCEB12760B2A}"/>
              </a:ext>
            </a:extLst>
          </p:cNvPr>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54" name="TextBox 35">
            <a:extLst>
              <a:ext uri="{FF2B5EF4-FFF2-40B4-BE49-F238E27FC236}">
                <a16:creationId xmlns:a16="http://schemas.microsoft.com/office/drawing/2014/main" id="{748F42F1-6FCF-C716-B66A-E85C954F0D82}"/>
              </a:ext>
            </a:extLst>
          </p:cNvPr>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55" name="TextBox 37">
            <a:extLst>
              <a:ext uri="{FF2B5EF4-FFF2-40B4-BE49-F238E27FC236}">
                <a16:creationId xmlns:a16="http://schemas.microsoft.com/office/drawing/2014/main" id="{5B3A3F5A-32D5-0929-39AF-1650C1E1EC39}"/>
              </a:ext>
            </a:extLst>
          </p:cNvPr>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56" name="TextBox 38">
            <a:extLst>
              <a:ext uri="{FF2B5EF4-FFF2-40B4-BE49-F238E27FC236}">
                <a16:creationId xmlns:a16="http://schemas.microsoft.com/office/drawing/2014/main" id="{617CD5A6-4E72-C67E-3BDF-248D36B4C555}"/>
              </a:ext>
            </a:extLst>
          </p:cNvPr>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57" name="TextBox 39">
            <a:extLst>
              <a:ext uri="{FF2B5EF4-FFF2-40B4-BE49-F238E27FC236}">
                <a16:creationId xmlns:a16="http://schemas.microsoft.com/office/drawing/2014/main" id="{50B87048-EE46-77B3-52F9-1E1C259B4286}"/>
              </a:ext>
            </a:extLst>
          </p:cNvPr>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59" name="TextBox 22">
            <a:extLst>
              <a:ext uri="{FF2B5EF4-FFF2-40B4-BE49-F238E27FC236}">
                <a16:creationId xmlns:a16="http://schemas.microsoft.com/office/drawing/2014/main" id="{E2335CDA-865C-D87E-D375-38E0042656E8}"/>
              </a:ext>
            </a:extLst>
          </p:cNvPr>
          <p:cNvSpPr txBox="1"/>
          <p:nvPr/>
        </p:nvSpPr>
        <p:spPr>
          <a:xfrm>
            <a:off x="482963" y="3633945"/>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数据预处理</a:t>
            </a:r>
            <a:endParaRPr lang="en-US" sz="2499" spc="499" dirty="0">
              <a:solidFill>
                <a:srgbClr val="EEF2F5"/>
              </a:solidFill>
              <a:ea typeface="思源黑体 Bold"/>
            </a:endParaRPr>
          </a:p>
        </p:txBody>
      </p:sp>
      <p:sp>
        <p:nvSpPr>
          <p:cNvPr id="61" name="TextBox 24">
            <a:extLst>
              <a:ext uri="{FF2B5EF4-FFF2-40B4-BE49-F238E27FC236}">
                <a16:creationId xmlns:a16="http://schemas.microsoft.com/office/drawing/2014/main" id="{C00BD5A6-3421-0AE3-FB69-8270458B73BA}"/>
              </a:ext>
            </a:extLst>
          </p:cNvPr>
          <p:cNvSpPr txBox="1"/>
          <p:nvPr/>
        </p:nvSpPr>
        <p:spPr>
          <a:xfrm>
            <a:off x="427447" y="5643954"/>
            <a:ext cx="2719932" cy="487185"/>
          </a:xfrm>
          <a:prstGeom prst="rect">
            <a:avLst/>
          </a:prstGeom>
        </p:spPr>
        <p:txBody>
          <a:bodyPr wrap="square" lIns="0" tIns="0" rIns="0" bIns="0" rtlCol="0" anchor="t">
            <a:spAutoFit/>
          </a:bodyPr>
          <a:lstStyle/>
          <a:p>
            <a:pPr algn="ctr">
              <a:lnSpc>
                <a:spcPts val="4096"/>
              </a:lnSpc>
            </a:pPr>
            <a:r>
              <a:rPr lang="zh-CN" altLang="en-US" sz="2800" spc="640" dirty="0">
                <a:solidFill>
                  <a:srgbClr val="304370"/>
                </a:solidFill>
                <a:ea typeface="思源黑体-粗体 Bold"/>
              </a:rPr>
              <a:t>预测结果对比</a:t>
            </a:r>
            <a:endParaRPr lang="en-US" altLang="zh-CN" sz="2800" spc="640" dirty="0">
              <a:solidFill>
                <a:srgbClr val="304370"/>
              </a:solidFill>
              <a:ea typeface="思源黑体-粗体 Bold"/>
            </a:endParaRPr>
          </a:p>
        </p:txBody>
      </p:sp>
      <p:grpSp>
        <p:nvGrpSpPr>
          <p:cNvPr id="19" name="Group 5">
            <a:extLst>
              <a:ext uri="{FF2B5EF4-FFF2-40B4-BE49-F238E27FC236}">
                <a16:creationId xmlns:a16="http://schemas.microsoft.com/office/drawing/2014/main" id="{BDCDD411-984C-045A-25BB-411EC19E45F6}"/>
              </a:ext>
            </a:extLst>
          </p:cNvPr>
          <p:cNvGrpSpPr/>
          <p:nvPr/>
        </p:nvGrpSpPr>
        <p:grpSpPr>
          <a:xfrm>
            <a:off x="1028700" y="754669"/>
            <a:ext cx="1167893" cy="1167893"/>
            <a:chOff x="0" y="0"/>
            <a:chExt cx="1557191" cy="1557191"/>
          </a:xfrm>
        </p:grpSpPr>
        <p:grpSp>
          <p:nvGrpSpPr>
            <p:cNvPr id="20" name="Group 6">
              <a:extLst>
                <a:ext uri="{FF2B5EF4-FFF2-40B4-BE49-F238E27FC236}">
                  <a16:creationId xmlns:a16="http://schemas.microsoft.com/office/drawing/2014/main" id="{C8739E99-D40B-674F-AF60-A04F0617EBDA}"/>
                </a:ext>
              </a:extLst>
            </p:cNvPr>
            <p:cNvGrpSpPr>
              <a:grpSpLocks noChangeAspect="1"/>
            </p:cNvGrpSpPr>
            <p:nvPr/>
          </p:nvGrpSpPr>
          <p:grpSpPr>
            <a:xfrm>
              <a:off x="0" y="0"/>
              <a:ext cx="1557191" cy="1557191"/>
              <a:chOff x="-2540" y="-2540"/>
              <a:chExt cx="6355080" cy="6355080"/>
            </a:xfrm>
          </p:grpSpPr>
          <p:sp>
            <p:nvSpPr>
              <p:cNvPr id="24" name="Freeform 7">
                <a:extLst>
                  <a:ext uri="{FF2B5EF4-FFF2-40B4-BE49-F238E27FC236}">
                    <a16:creationId xmlns:a16="http://schemas.microsoft.com/office/drawing/2014/main" id="{7F42CB61-A9C8-0F60-0289-44203018D298}"/>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1" name="Picture 8">
              <a:extLst>
                <a:ext uri="{FF2B5EF4-FFF2-40B4-BE49-F238E27FC236}">
                  <a16:creationId xmlns:a16="http://schemas.microsoft.com/office/drawing/2014/main" id="{36CE726A-381C-6B79-D1D3-002EF9D4D4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22" name="Picture 11">
              <a:extLst>
                <a:ext uri="{FF2B5EF4-FFF2-40B4-BE49-F238E27FC236}">
                  <a16:creationId xmlns:a16="http://schemas.microsoft.com/office/drawing/2014/main" id="{56F4355E-96C0-1362-8BB1-B1198C249DC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23" name="Picture 12">
              <a:extLst>
                <a:ext uri="{FF2B5EF4-FFF2-40B4-BE49-F238E27FC236}">
                  <a16:creationId xmlns:a16="http://schemas.microsoft.com/office/drawing/2014/main" id="{3C411D72-584C-5FF3-54A4-F6A9DC3293C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
        <p:nvSpPr>
          <p:cNvPr id="5" name="文本框 4">
            <a:extLst>
              <a:ext uri="{FF2B5EF4-FFF2-40B4-BE49-F238E27FC236}">
                <a16:creationId xmlns:a16="http://schemas.microsoft.com/office/drawing/2014/main" id="{5D56E79C-EF08-D287-85A6-E9E3EB276278}"/>
              </a:ext>
            </a:extLst>
          </p:cNvPr>
          <p:cNvSpPr txBox="1"/>
          <p:nvPr/>
        </p:nvSpPr>
        <p:spPr>
          <a:xfrm>
            <a:off x="4425983" y="2324100"/>
            <a:ext cx="6165817" cy="861774"/>
          </a:xfrm>
          <a:prstGeom prst="rect">
            <a:avLst/>
          </a:prstGeom>
          <a:noFill/>
        </p:spPr>
        <p:txBody>
          <a:bodyPr wrap="square" rtlCol="0">
            <a:spAutoFit/>
          </a:bodyPr>
          <a:lstStyle/>
          <a:p>
            <a:r>
              <a:rPr lang="zh-CN" altLang="en-US" sz="2500" b="1" dirty="0">
                <a:latin typeface="+mj-ea"/>
                <a:ea typeface="+mj-ea"/>
              </a:rPr>
              <a:t>     基于</a:t>
            </a:r>
            <a:r>
              <a:rPr lang="en-US" altLang="zh-CN" sz="2500" b="1" dirty="0">
                <a:latin typeface="+mj-ea"/>
                <a:ea typeface="+mj-ea"/>
              </a:rPr>
              <a:t>ARIMA</a:t>
            </a:r>
            <a:r>
              <a:rPr lang="zh-CN" altLang="en-US" sz="2500" b="1" dirty="0">
                <a:latin typeface="+mj-ea"/>
                <a:ea typeface="+mj-ea"/>
              </a:rPr>
              <a:t>的预测结果</a:t>
            </a:r>
            <a:endParaRPr lang="en-US" altLang="zh-CN" sz="2500" b="1" dirty="0">
              <a:latin typeface="+mj-ea"/>
              <a:ea typeface="+mj-ea"/>
            </a:endParaRPr>
          </a:p>
          <a:p>
            <a:endParaRPr lang="en-US" altLang="zh-CN" sz="2500" b="1" dirty="0">
              <a:latin typeface="+mj-ea"/>
              <a:ea typeface="+mj-ea"/>
            </a:endParaRPr>
          </a:p>
        </p:txBody>
      </p:sp>
      <p:sp>
        <p:nvSpPr>
          <p:cNvPr id="9" name="文本框 8">
            <a:extLst>
              <a:ext uri="{FF2B5EF4-FFF2-40B4-BE49-F238E27FC236}">
                <a16:creationId xmlns:a16="http://schemas.microsoft.com/office/drawing/2014/main" id="{352D2903-4B0D-DE1A-59E4-7EFFB57E0769}"/>
              </a:ext>
            </a:extLst>
          </p:cNvPr>
          <p:cNvSpPr txBox="1"/>
          <p:nvPr/>
        </p:nvSpPr>
        <p:spPr>
          <a:xfrm>
            <a:off x="10488573" y="2324100"/>
            <a:ext cx="6165817" cy="861774"/>
          </a:xfrm>
          <a:prstGeom prst="rect">
            <a:avLst/>
          </a:prstGeom>
          <a:noFill/>
        </p:spPr>
        <p:txBody>
          <a:bodyPr wrap="square" rtlCol="0">
            <a:spAutoFit/>
          </a:bodyPr>
          <a:lstStyle/>
          <a:p>
            <a:r>
              <a:rPr lang="zh-CN" altLang="en-US" sz="2500" b="1" dirty="0">
                <a:latin typeface="+mj-ea"/>
                <a:ea typeface="+mj-ea"/>
              </a:rPr>
              <a:t>     基于</a:t>
            </a:r>
            <a:r>
              <a:rPr lang="en-US" altLang="zh-CN" sz="2500" b="1" dirty="0">
                <a:latin typeface="+mj-ea"/>
                <a:ea typeface="+mj-ea"/>
              </a:rPr>
              <a:t>LSTM</a:t>
            </a:r>
            <a:r>
              <a:rPr lang="zh-CN" altLang="en-US" sz="2500" b="1" dirty="0">
                <a:latin typeface="+mj-ea"/>
                <a:ea typeface="+mj-ea"/>
              </a:rPr>
              <a:t>的预测结果</a:t>
            </a:r>
            <a:endParaRPr lang="en-US" altLang="zh-CN" sz="2500" b="1" dirty="0">
              <a:latin typeface="+mj-ea"/>
              <a:ea typeface="+mj-ea"/>
            </a:endParaRPr>
          </a:p>
          <a:p>
            <a:endParaRPr lang="en-US" altLang="zh-CN" sz="2500" b="1" dirty="0">
              <a:latin typeface="+mj-ea"/>
              <a:ea typeface="+mj-ea"/>
            </a:endParaRPr>
          </a:p>
        </p:txBody>
      </p:sp>
      <p:graphicFrame>
        <p:nvGraphicFramePr>
          <p:cNvPr id="11" name="表格 11">
            <a:extLst>
              <a:ext uri="{FF2B5EF4-FFF2-40B4-BE49-F238E27FC236}">
                <a16:creationId xmlns:a16="http://schemas.microsoft.com/office/drawing/2014/main" id="{28DFDAE3-5060-25B5-AE52-48E32DD611C0}"/>
              </a:ext>
            </a:extLst>
          </p:cNvPr>
          <p:cNvGraphicFramePr>
            <a:graphicFrameLocks noGrp="1"/>
          </p:cNvGraphicFramePr>
          <p:nvPr/>
        </p:nvGraphicFramePr>
        <p:xfrm>
          <a:off x="4425983" y="3443270"/>
          <a:ext cx="4992658" cy="2440313"/>
        </p:xfrm>
        <a:graphic>
          <a:graphicData uri="http://schemas.openxmlformats.org/drawingml/2006/table">
            <a:tbl>
              <a:tblPr firstRow="1" bandRow="1">
                <a:tableStyleId>{5C22544A-7EE6-4342-B048-85BDC9FD1C3A}</a:tableStyleId>
              </a:tblPr>
              <a:tblGrid>
                <a:gridCol w="2496329">
                  <a:extLst>
                    <a:ext uri="{9D8B030D-6E8A-4147-A177-3AD203B41FA5}">
                      <a16:colId xmlns:a16="http://schemas.microsoft.com/office/drawing/2014/main" val="370519323"/>
                    </a:ext>
                  </a:extLst>
                </a:gridCol>
                <a:gridCol w="2496329">
                  <a:extLst>
                    <a:ext uri="{9D8B030D-6E8A-4147-A177-3AD203B41FA5}">
                      <a16:colId xmlns:a16="http://schemas.microsoft.com/office/drawing/2014/main" val="3421209779"/>
                    </a:ext>
                  </a:extLst>
                </a:gridCol>
              </a:tblGrid>
              <a:tr h="694055">
                <a:tc>
                  <a:txBody>
                    <a:bodyPr/>
                    <a:lstStyle/>
                    <a:p>
                      <a:pPr algn="ctr"/>
                      <a:r>
                        <a:rPr lang="zh-CN" altLang="en-US" sz="2500" dirty="0"/>
                        <a:t>日期</a:t>
                      </a:r>
                    </a:p>
                  </a:txBody>
                  <a:tcPr anchor="ctr"/>
                </a:tc>
                <a:tc>
                  <a:txBody>
                    <a:bodyPr/>
                    <a:lstStyle/>
                    <a:p>
                      <a:pPr algn="ctr"/>
                      <a:r>
                        <a:rPr lang="zh-CN" altLang="en-US" sz="2500" dirty="0"/>
                        <a:t>预测收盘价</a:t>
                      </a:r>
                    </a:p>
                  </a:txBody>
                  <a:tcPr anchor="ctr"/>
                </a:tc>
                <a:extLst>
                  <a:ext uri="{0D108BD9-81ED-4DB2-BD59-A6C34878D82A}">
                    <a16:rowId xmlns:a16="http://schemas.microsoft.com/office/drawing/2014/main" val="1975952245"/>
                  </a:ext>
                </a:extLst>
              </a:tr>
              <a:tr h="582086">
                <a:tc>
                  <a:txBody>
                    <a:bodyPr/>
                    <a:lstStyle/>
                    <a:p>
                      <a:pPr algn="ctr" fontAlgn="ctr"/>
                      <a:r>
                        <a:rPr lang="en-US" altLang="zh-CN" sz="2500" b="0" i="0" u="none" strike="noStrike" dirty="0">
                          <a:solidFill>
                            <a:srgbClr val="000000"/>
                          </a:solidFill>
                          <a:effectLst/>
                          <a:latin typeface="+mj-ea"/>
                          <a:ea typeface="+mj-ea"/>
                        </a:rPr>
                        <a:t>2022/12/12</a:t>
                      </a:r>
                    </a:p>
                  </a:txBody>
                  <a:tcPr marL="7620" marR="7620" marT="7620" marB="0" anchor="ctr"/>
                </a:tc>
                <a:tc>
                  <a:txBody>
                    <a:bodyPr/>
                    <a:lstStyle/>
                    <a:p>
                      <a:pPr marL="0" algn="ctr" defTabSz="914400" rtl="0" eaLnBrk="1" fontAlgn="ctr" latinLnBrk="0" hangingPunct="1"/>
                      <a:r>
                        <a:rPr lang="en-US" altLang="zh-CN" sz="2500" b="0" i="0" u="none" strike="noStrike" kern="1200" dirty="0">
                          <a:solidFill>
                            <a:srgbClr val="000000"/>
                          </a:solidFill>
                          <a:effectLst/>
                          <a:latin typeface="+mj-ea"/>
                          <a:ea typeface="+mj-ea"/>
                          <a:cs typeface="+mn-cs"/>
                        </a:rPr>
                        <a:t>40.23001</a:t>
                      </a:r>
                    </a:p>
                  </a:txBody>
                  <a:tcPr marL="7620" marR="7620" marT="7620" marB="0" anchor="ctr"/>
                </a:tc>
                <a:extLst>
                  <a:ext uri="{0D108BD9-81ED-4DB2-BD59-A6C34878D82A}">
                    <a16:rowId xmlns:a16="http://schemas.microsoft.com/office/drawing/2014/main" val="3668718546"/>
                  </a:ext>
                </a:extLst>
              </a:tr>
              <a:tr h="582086">
                <a:tc>
                  <a:txBody>
                    <a:bodyPr/>
                    <a:lstStyle/>
                    <a:p>
                      <a:pPr algn="ctr" fontAlgn="ctr"/>
                      <a:r>
                        <a:rPr lang="en-US" altLang="zh-CN" sz="2500" b="0" i="0" u="none" strike="noStrike" dirty="0">
                          <a:solidFill>
                            <a:srgbClr val="000000"/>
                          </a:solidFill>
                          <a:effectLst/>
                          <a:latin typeface="+mj-ea"/>
                          <a:ea typeface="+mj-ea"/>
                        </a:rPr>
                        <a:t>2022/12/13</a:t>
                      </a:r>
                    </a:p>
                  </a:txBody>
                  <a:tcPr marL="7620" marR="7620" marT="7620" marB="0" anchor="ctr"/>
                </a:tc>
                <a:tc>
                  <a:txBody>
                    <a:bodyPr/>
                    <a:lstStyle/>
                    <a:p>
                      <a:pPr marL="0" algn="ctr" defTabSz="914400" rtl="0" eaLnBrk="1" fontAlgn="ctr" latinLnBrk="0" hangingPunct="1"/>
                      <a:r>
                        <a:rPr lang="en-US" altLang="zh-CN" sz="2500" b="0" i="0" u="none" strike="noStrike" kern="1200" dirty="0">
                          <a:solidFill>
                            <a:srgbClr val="000000"/>
                          </a:solidFill>
                          <a:effectLst/>
                          <a:latin typeface="+mj-ea"/>
                          <a:ea typeface="+mj-ea"/>
                          <a:cs typeface="+mn-cs"/>
                        </a:rPr>
                        <a:t>40.460473</a:t>
                      </a:r>
                    </a:p>
                  </a:txBody>
                  <a:tcPr marL="7620" marR="7620" marT="7620" marB="0" anchor="ctr"/>
                </a:tc>
                <a:extLst>
                  <a:ext uri="{0D108BD9-81ED-4DB2-BD59-A6C34878D82A}">
                    <a16:rowId xmlns:a16="http://schemas.microsoft.com/office/drawing/2014/main" val="3578320945"/>
                  </a:ext>
                </a:extLst>
              </a:tr>
              <a:tr h="582086">
                <a:tc>
                  <a:txBody>
                    <a:bodyPr/>
                    <a:lstStyle/>
                    <a:p>
                      <a:pPr algn="ctr" fontAlgn="ctr"/>
                      <a:r>
                        <a:rPr lang="en-US" altLang="zh-CN" sz="2500" b="0" i="0" u="none" strike="noStrike" dirty="0">
                          <a:solidFill>
                            <a:srgbClr val="000000"/>
                          </a:solidFill>
                          <a:effectLst/>
                          <a:latin typeface="+mj-ea"/>
                          <a:ea typeface="+mj-ea"/>
                        </a:rPr>
                        <a:t>2022/12/14</a:t>
                      </a:r>
                    </a:p>
                  </a:txBody>
                  <a:tcPr marL="7620" marR="7620" marT="7620" marB="0" anchor="ctr"/>
                </a:tc>
                <a:tc>
                  <a:txBody>
                    <a:bodyPr/>
                    <a:lstStyle/>
                    <a:p>
                      <a:pPr marL="0" algn="ctr" defTabSz="914400" rtl="0" eaLnBrk="1" fontAlgn="ctr" latinLnBrk="0" hangingPunct="1"/>
                      <a:r>
                        <a:rPr lang="en-US" altLang="zh-CN" sz="2500" b="0" i="0" u="none" strike="noStrike" kern="1200" dirty="0">
                          <a:solidFill>
                            <a:srgbClr val="000000"/>
                          </a:solidFill>
                          <a:effectLst/>
                          <a:latin typeface="+mj-ea"/>
                          <a:ea typeface="+mj-ea"/>
                          <a:cs typeface="+mn-cs"/>
                        </a:rPr>
                        <a:t>40.689019</a:t>
                      </a:r>
                    </a:p>
                  </a:txBody>
                  <a:tcPr marL="7620" marR="7620" marT="7620" marB="0" anchor="ctr"/>
                </a:tc>
                <a:extLst>
                  <a:ext uri="{0D108BD9-81ED-4DB2-BD59-A6C34878D82A}">
                    <a16:rowId xmlns:a16="http://schemas.microsoft.com/office/drawing/2014/main" val="549317985"/>
                  </a:ext>
                </a:extLst>
              </a:tr>
            </a:tbl>
          </a:graphicData>
        </a:graphic>
      </p:graphicFrame>
      <p:graphicFrame>
        <p:nvGraphicFramePr>
          <p:cNvPr id="12" name="表格 11">
            <a:extLst>
              <a:ext uri="{FF2B5EF4-FFF2-40B4-BE49-F238E27FC236}">
                <a16:creationId xmlns:a16="http://schemas.microsoft.com/office/drawing/2014/main" id="{7C5BC857-F4C1-4182-6679-EC3A1EE7A837}"/>
              </a:ext>
            </a:extLst>
          </p:cNvPr>
          <p:cNvGraphicFramePr>
            <a:graphicFrameLocks noGrp="1"/>
          </p:cNvGraphicFramePr>
          <p:nvPr/>
        </p:nvGraphicFramePr>
        <p:xfrm>
          <a:off x="10704309" y="3435879"/>
          <a:ext cx="4992658" cy="2440313"/>
        </p:xfrm>
        <a:graphic>
          <a:graphicData uri="http://schemas.openxmlformats.org/drawingml/2006/table">
            <a:tbl>
              <a:tblPr firstRow="1" bandRow="1">
                <a:tableStyleId>{5C22544A-7EE6-4342-B048-85BDC9FD1C3A}</a:tableStyleId>
              </a:tblPr>
              <a:tblGrid>
                <a:gridCol w="2496329">
                  <a:extLst>
                    <a:ext uri="{9D8B030D-6E8A-4147-A177-3AD203B41FA5}">
                      <a16:colId xmlns:a16="http://schemas.microsoft.com/office/drawing/2014/main" val="370519323"/>
                    </a:ext>
                  </a:extLst>
                </a:gridCol>
                <a:gridCol w="2496329">
                  <a:extLst>
                    <a:ext uri="{9D8B030D-6E8A-4147-A177-3AD203B41FA5}">
                      <a16:colId xmlns:a16="http://schemas.microsoft.com/office/drawing/2014/main" val="3421209779"/>
                    </a:ext>
                  </a:extLst>
                </a:gridCol>
              </a:tblGrid>
              <a:tr h="694055">
                <a:tc>
                  <a:txBody>
                    <a:bodyPr/>
                    <a:lstStyle/>
                    <a:p>
                      <a:pPr algn="ctr"/>
                      <a:r>
                        <a:rPr lang="zh-CN" altLang="en-US" sz="2500" dirty="0"/>
                        <a:t>日期</a:t>
                      </a:r>
                    </a:p>
                  </a:txBody>
                  <a:tcPr anchor="ctr"/>
                </a:tc>
                <a:tc>
                  <a:txBody>
                    <a:bodyPr/>
                    <a:lstStyle/>
                    <a:p>
                      <a:pPr algn="ctr"/>
                      <a:r>
                        <a:rPr lang="zh-CN" altLang="en-US" sz="2500" dirty="0"/>
                        <a:t>预测收盘价</a:t>
                      </a:r>
                    </a:p>
                  </a:txBody>
                  <a:tcPr anchor="ctr"/>
                </a:tc>
                <a:extLst>
                  <a:ext uri="{0D108BD9-81ED-4DB2-BD59-A6C34878D82A}">
                    <a16:rowId xmlns:a16="http://schemas.microsoft.com/office/drawing/2014/main" val="1975952245"/>
                  </a:ext>
                </a:extLst>
              </a:tr>
              <a:tr h="582086">
                <a:tc>
                  <a:txBody>
                    <a:bodyPr/>
                    <a:lstStyle/>
                    <a:p>
                      <a:pPr algn="ctr" fontAlgn="ctr"/>
                      <a:r>
                        <a:rPr lang="en-US" altLang="zh-CN" sz="2500" b="0" i="0" u="none" strike="noStrike" dirty="0">
                          <a:solidFill>
                            <a:srgbClr val="000000"/>
                          </a:solidFill>
                          <a:effectLst/>
                          <a:latin typeface="+mj-ea"/>
                          <a:ea typeface="+mj-ea"/>
                        </a:rPr>
                        <a:t>2022/12/12</a:t>
                      </a:r>
                    </a:p>
                  </a:txBody>
                  <a:tcPr marL="7620" marR="7620" marT="7620" marB="0" anchor="ctr"/>
                </a:tc>
                <a:tc>
                  <a:txBody>
                    <a:bodyPr/>
                    <a:lstStyle/>
                    <a:p>
                      <a:pPr marL="0" algn="ctr" defTabSz="914400" rtl="0" eaLnBrk="1" fontAlgn="ctr" latinLnBrk="0" hangingPunct="1"/>
                      <a:r>
                        <a:rPr lang="en-US" altLang="zh-CN" sz="2500" b="0" i="0" u="none" strike="noStrike" kern="1200" dirty="0">
                          <a:solidFill>
                            <a:srgbClr val="000000"/>
                          </a:solidFill>
                          <a:effectLst/>
                          <a:latin typeface="+mj-ea"/>
                          <a:ea typeface="+mj-ea"/>
                          <a:cs typeface="+mn-cs"/>
                        </a:rPr>
                        <a:t>41.57998916</a:t>
                      </a:r>
                      <a:endParaRPr lang="zh-CN" altLang="en-US" sz="2500" b="0" i="0" u="none" strike="noStrike" kern="1200" dirty="0">
                        <a:solidFill>
                          <a:srgbClr val="000000"/>
                        </a:solidFill>
                        <a:effectLst/>
                        <a:latin typeface="+mj-ea"/>
                        <a:ea typeface="+mj-ea"/>
                        <a:cs typeface="+mn-cs"/>
                      </a:endParaRPr>
                    </a:p>
                  </a:txBody>
                  <a:tcPr anchor="ctr"/>
                </a:tc>
                <a:extLst>
                  <a:ext uri="{0D108BD9-81ED-4DB2-BD59-A6C34878D82A}">
                    <a16:rowId xmlns:a16="http://schemas.microsoft.com/office/drawing/2014/main" val="3668718546"/>
                  </a:ext>
                </a:extLst>
              </a:tr>
              <a:tr h="582086">
                <a:tc>
                  <a:txBody>
                    <a:bodyPr/>
                    <a:lstStyle/>
                    <a:p>
                      <a:pPr algn="ctr" fontAlgn="ctr"/>
                      <a:r>
                        <a:rPr lang="en-US" altLang="zh-CN" sz="2500" b="0" i="0" u="none" strike="noStrike" dirty="0">
                          <a:solidFill>
                            <a:srgbClr val="000000"/>
                          </a:solidFill>
                          <a:effectLst/>
                          <a:latin typeface="+mj-ea"/>
                          <a:ea typeface="+mj-ea"/>
                        </a:rPr>
                        <a:t>2022/12/13</a:t>
                      </a:r>
                    </a:p>
                  </a:txBody>
                  <a:tcPr marL="7620" marR="7620" marT="7620" marB="0" anchor="ctr"/>
                </a:tc>
                <a:tc>
                  <a:txBody>
                    <a:bodyPr/>
                    <a:lstStyle/>
                    <a:p>
                      <a:pPr marL="0" algn="ctr" defTabSz="914400" rtl="0" eaLnBrk="1" fontAlgn="ctr" latinLnBrk="0" hangingPunct="1"/>
                      <a:r>
                        <a:rPr lang="en-US" altLang="zh-CN" sz="2500" b="0" i="0" u="none" strike="noStrike" kern="1200" dirty="0">
                          <a:solidFill>
                            <a:srgbClr val="000000"/>
                          </a:solidFill>
                          <a:effectLst/>
                          <a:latin typeface="+mj-ea"/>
                          <a:ea typeface="+mj-ea"/>
                          <a:cs typeface="+mn-cs"/>
                        </a:rPr>
                        <a:t>42.27382646</a:t>
                      </a:r>
                      <a:endParaRPr lang="zh-CN" altLang="en-US" sz="2500" b="0" i="0" u="none" strike="noStrike" kern="1200" dirty="0">
                        <a:solidFill>
                          <a:srgbClr val="000000"/>
                        </a:solidFill>
                        <a:effectLst/>
                        <a:latin typeface="+mj-ea"/>
                        <a:ea typeface="+mj-ea"/>
                        <a:cs typeface="+mn-cs"/>
                      </a:endParaRPr>
                    </a:p>
                  </a:txBody>
                  <a:tcPr anchor="ctr"/>
                </a:tc>
                <a:extLst>
                  <a:ext uri="{0D108BD9-81ED-4DB2-BD59-A6C34878D82A}">
                    <a16:rowId xmlns:a16="http://schemas.microsoft.com/office/drawing/2014/main" val="3578320945"/>
                  </a:ext>
                </a:extLst>
              </a:tr>
              <a:tr h="582086">
                <a:tc>
                  <a:txBody>
                    <a:bodyPr/>
                    <a:lstStyle/>
                    <a:p>
                      <a:pPr algn="ctr" fontAlgn="ctr"/>
                      <a:r>
                        <a:rPr lang="en-US" altLang="zh-CN" sz="2500" b="0" i="0" u="none" strike="noStrike" dirty="0">
                          <a:solidFill>
                            <a:srgbClr val="000000"/>
                          </a:solidFill>
                          <a:effectLst/>
                          <a:latin typeface="+mj-ea"/>
                          <a:ea typeface="+mj-ea"/>
                        </a:rPr>
                        <a:t>2022/12/14</a:t>
                      </a:r>
                    </a:p>
                  </a:txBody>
                  <a:tcPr marL="7620" marR="7620" marT="7620" marB="0" anchor="ctr"/>
                </a:tc>
                <a:tc>
                  <a:txBody>
                    <a:bodyPr/>
                    <a:lstStyle/>
                    <a:p>
                      <a:pPr marL="0" algn="ctr" defTabSz="914400" rtl="0" eaLnBrk="1" fontAlgn="ctr" latinLnBrk="0" hangingPunct="1"/>
                      <a:r>
                        <a:rPr lang="en-US" altLang="zh-CN" sz="2500" b="0" i="0" u="none" strike="noStrike" kern="1200" dirty="0">
                          <a:solidFill>
                            <a:srgbClr val="000000"/>
                          </a:solidFill>
                          <a:effectLst/>
                          <a:latin typeface="+mj-ea"/>
                          <a:ea typeface="+mj-ea"/>
                          <a:cs typeface="+mn-cs"/>
                        </a:rPr>
                        <a:t>41.39867957</a:t>
                      </a:r>
                      <a:endParaRPr lang="zh-CN" altLang="en-US" sz="2500" b="0" i="0" u="none" strike="noStrike" kern="1200" dirty="0">
                        <a:solidFill>
                          <a:srgbClr val="000000"/>
                        </a:solidFill>
                        <a:effectLst/>
                        <a:latin typeface="+mj-ea"/>
                        <a:ea typeface="+mj-ea"/>
                        <a:cs typeface="+mn-cs"/>
                      </a:endParaRPr>
                    </a:p>
                  </a:txBody>
                  <a:tcPr anchor="ctr"/>
                </a:tc>
                <a:extLst>
                  <a:ext uri="{0D108BD9-81ED-4DB2-BD59-A6C34878D82A}">
                    <a16:rowId xmlns:a16="http://schemas.microsoft.com/office/drawing/2014/main" val="54931798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B789A5F-2F99-F807-A416-BAF8949AA6FE}"/>
              </a:ext>
            </a:extLst>
          </p:cNvPr>
          <p:cNvGrpSpPr/>
          <p:nvPr/>
        </p:nvGrpSpPr>
        <p:grpSpPr>
          <a:xfrm>
            <a:off x="0" y="0"/>
            <a:ext cx="3326853" cy="10287000"/>
            <a:chOff x="0" y="0"/>
            <a:chExt cx="876208" cy="2709333"/>
          </a:xfrm>
        </p:grpSpPr>
        <p:sp>
          <p:nvSpPr>
            <p:cNvPr id="3" name="Freeform 3">
              <a:extLst>
                <a:ext uri="{FF2B5EF4-FFF2-40B4-BE49-F238E27FC236}">
                  <a16:creationId xmlns:a16="http://schemas.microsoft.com/office/drawing/2014/main" id="{59C4085E-9CC3-A085-1C56-7BBAC1CAF791}"/>
                </a:ext>
              </a:extLst>
            </p:cNvPr>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a:extLst>
                <a:ext uri="{FF2B5EF4-FFF2-40B4-BE49-F238E27FC236}">
                  <a16:creationId xmlns:a16="http://schemas.microsoft.com/office/drawing/2014/main" id="{223FC346-1F4D-1DAD-7FEC-26BA99746E8E}"/>
                </a:ext>
              </a:extLst>
            </p:cNvPr>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AutoShape 13">
            <a:extLst>
              <a:ext uri="{FF2B5EF4-FFF2-40B4-BE49-F238E27FC236}">
                <a16:creationId xmlns:a16="http://schemas.microsoft.com/office/drawing/2014/main" id="{E8634BA2-751B-DF16-15D9-FDFB755CA183}"/>
              </a:ext>
            </a:extLst>
          </p:cNvPr>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6" name="AutoShape 14">
            <a:extLst>
              <a:ext uri="{FF2B5EF4-FFF2-40B4-BE49-F238E27FC236}">
                <a16:creationId xmlns:a16="http://schemas.microsoft.com/office/drawing/2014/main" id="{7A1F0851-4607-3CFD-19D7-8A97D6D9C259}"/>
              </a:ext>
            </a:extLst>
          </p:cNvPr>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7" name="AutoShape 15">
            <a:extLst>
              <a:ext uri="{FF2B5EF4-FFF2-40B4-BE49-F238E27FC236}">
                <a16:creationId xmlns:a16="http://schemas.microsoft.com/office/drawing/2014/main" id="{95B21801-6F90-16E0-A24E-6F20F5259E99}"/>
              </a:ext>
            </a:extLst>
          </p:cNvPr>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8" name="Group 16">
            <a:extLst>
              <a:ext uri="{FF2B5EF4-FFF2-40B4-BE49-F238E27FC236}">
                <a16:creationId xmlns:a16="http://schemas.microsoft.com/office/drawing/2014/main" id="{0BF70BEC-0ED8-3CDB-9EB3-BD340ACE8D0D}"/>
              </a:ext>
            </a:extLst>
          </p:cNvPr>
          <p:cNvGrpSpPr/>
          <p:nvPr/>
        </p:nvGrpSpPr>
        <p:grpSpPr>
          <a:xfrm rot="-5400000">
            <a:off x="1371942" y="4033227"/>
            <a:ext cx="1054911" cy="3798794"/>
            <a:chOff x="0" y="0"/>
            <a:chExt cx="277837" cy="1000505"/>
          </a:xfrm>
        </p:grpSpPr>
        <p:sp>
          <p:nvSpPr>
            <p:cNvPr id="9" name="Freeform 17">
              <a:extLst>
                <a:ext uri="{FF2B5EF4-FFF2-40B4-BE49-F238E27FC236}">
                  <a16:creationId xmlns:a16="http://schemas.microsoft.com/office/drawing/2014/main" id="{F6F1D7AD-838B-8494-C61D-3470424F9C93}"/>
                </a:ext>
              </a:extLst>
            </p:cNvPr>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0" name="TextBox 18">
              <a:extLst>
                <a:ext uri="{FF2B5EF4-FFF2-40B4-BE49-F238E27FC236}">
                  <a16:creationId xmlns:a16="http://schemas.microsoft.com/office/drawing/2014/main" id="{3F5BE173-525B-8B95-F552-9A117416F028}"/>
                </a:ext>
              </a:extLst>
            </p:cNvPr>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11" name="AutoShape 26">
            <a:extLst>
              <a:ext uri="{FF2B5EF4-FFF2-40B4-BE49-F238E27FC236}">
                <a16:creationId xmlns:a16="http://schemas.microsoft.com/office/drawing/2014/main" id="{6BF647B1-43DD-9B5F-F199-187DDCAD2E0F}"/>
              </a:ext>
            </a:extLst>
          </p:cNvPr>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2" name="TextBox 27">
            <a:extLst>
              <a:ext uri="{FF2B5EF4-FFF2-40B4-BE49-F238E27FC236}">
                <a16:creationId xmlns:a16="http://schemas.microsoft.com/office/drawing/2014/main" id="{58CB523E-06D9-1DD2-1583-ED3A3315F9F0}"/>
              </a:ext>
            </a:extLst>
          </p:cNvPr>
          <p:cNvSpPr txBox="1"/>
          <p:nvPr/>
        </p:nvSpPr>
        <p:spPr>
          <a:xfrm>
            <a:off x="4425983" y="1000125"/>
            <a:ext cx="12228407" cy="485518"/>
          </a:xfrm>
          <a:prstGeom prst="rect">
            <a:avLst/>
          </a:prstGeom>
        </p:spPr>
        <p:txBody>
          <a:bodyPr lIns="0" tIns="0" rIns="0" bIns="0" rtlCol="0" anchor="t">
            <a:spAutoFit/>
          </a:bodyPr>
          <a:lstStyle/>
          <a:p>
            <a:pPr>
              <a:lnSpc>
                <a:spcPts val="3968"/>
              </a:lnSpc>
              <a:spcBef>
                <a:spcPct val="0"/>
              </a:spcBef>
            </a:pPr>
            <a:r>
              <a:rPr lang="en-US" altLang="zh-CN" sz="3100" spc="310" dirty="0">
                <a:solidFill>
                  <a:srgbClr val="003070"/>
                </a:solidFill>
                <a:latin typeface="思源黑体-粗体 Bold" panose="02010600030101010101" charset="-122"/>
                <a:ea typeface="思源黑体-粗体 Bold" panose="02010600030101010101" charset="-122"/>
              </a:rPr>
              <a:t>2</a:t>
            </a:r>
            <a:r>
              <a:rPr lang="en-US" sz="3100" spc="310" dirty="0">
                <a:solidFill>
                  <a:srgbClr val="003070"/>
                </a:solidFill>
                <a:latin typeface="思源黑体-粗体 Bold" panose="02010600030101010101" charset="-122"/>
                <a:ea typeface="思源黑体-粗体 Bold" panose="02010600030101010101" charset="-122"/>
              </a:rPr>
              <a:t>.</a:t>
            </a:r>
            <a:r>
              <a:rPr lang="zh-CN" altLang="en-US" sz="3100" spc="310" dirty="0">
                <a:solidFill>
                  <a:srgbClr val="003070"/>
                </a:solidFill>
                <a:latin typeface="思源黑体-粗体 Bold" panose="02010600030101010101" charset="-122"/>
                <a:ea typeface="思源黑体-粗体 Bold" panose="02010600030101010101" charset="-122"/>
              </a:rPr>
              <a:t>计算</a:t>
            </a:r>
            <a:r>
              <a:rPr lang="en-US" altLang="zh-CN" sz="3100" spc="310" dirty="0">
                <a:solidFill>
                  <a:srgbClr val="003070"/>
                </a:solidFill>
                <a:latin typeface="思源黑体-粗体 Bold" panose="02010600030101010101" charset="-122"/>
                <a:ea typeface="思源黑体-粗体 Bold" panose="02010600030101010101" charset="-122"/>
              </a:rPr>
              <a:t>ARIMA</a:t>
            </a:r>
            <a:r>
              <a:rPr lang="zh-CN" altLang="en-US" sz="3100" spc="310" dirty="0">
                <a:solidFill>
                  <a:srgbClr val="003070"/>
                </a:solidFill>
                <a:latin typeface="思源黑体-粗体 Bold" panose="02010600030101010101" charset="-122"/>
                <a:ea typeface="思源黑体-粗体 Bold" panose="02010600030101010101" charset="-122"/>
              </a:rPr>
              <a:t>和</a:t>
            </a:r>
            <a:r>
              <a:rPr lang="en-US" altLang="zh-CN" sz="3100" spc="310" dirty="0">
                <a:solidFill>
                  <a:srgbClr val="003070"/>
                </a:solidFill>
                <a:latin typeface="思源黑体-粗体 Bold" panose="02010600030101010101" charset="-122"/>
                <a:ea typeface="思源黑体-粗体 Bold" panose="02010600030101010101" charset="-122"/>
              </a:rPr>
              <a:t>LSTM</a:t>
            </a:r>
            <a:r>
              <a:rPr lang="zh-CN" altLang="en-US" sz="3100" spc="310" dirty="0">
                <a:solidFill>
                  <a:srgbClr val="003070"/>
                </a:solidFill>
                <a:latin typeface="思源黑体-粗体 Bold" panose="02010600030101010101" charset="-122"/>
                <a:ea typeface="思源黑体-粗体 Bold" panose="02010600030101010101" charset="-122"/>
              </a:rPr>
              <a:t>的预测误差</a:t>
            </a:r>
            <a:endParaRPr lang="en-US" altLang="zh-CN" sz="3100" spc="310" dirty="0">
              <a:solidFill>
                <a:srgbClr val="003070"/>
              </a:solidFill>
              <a:latin typeface="思源黑体-粗体 Bold" panose="02010600030101010101" charset="-122"/>
              <a:ea typeface="思源黑体-粗体 Bold" panose="02010600030101010101" charset="-122"/>
            </a:endParaRPr>
          </a:p>
        </p:txBody>
      </p:sp>
      <p:sp>
        <p:nvSpPr>
          <p:cNvPr id="13" name="TextBox 50">
            <a:extLst>
              <a:ext uri="{FF2B5EF4-FFF2-40B4-BE49-F238E27FC236}">
                <a16:creationId xmlns:a16="http://schemas.microsoft.com/office/drawing/2014/main" id="{26D39498-3788-AE77-98C0-D65824E15071}"/>
              </a:ext>
            </a:extLst>
          </p:cNvPr>
          <p:cNvSpPr txBox="1"/>
          <p:nvPr/>
        </p:nvSpPr>
        <p:spPr>
          <a:xfrm>
            <a:off x="4425983" y="7378069"/>
            <a:ext cx="12125916" cy="666849"/>
          </a:xfrm>
          <a:prstGeom prst="rect">
            <a:avLst/>
          </a:prstGeom>
        </p:spPr>
        <p:txBody>
          <a:bodyPr lIns="0" tIns="0" rIns="0" bIns="0" rtlCol="0" anchor="t">
            <a:spAutoFit/>
          </a:bodyPr>
          <a:lstStyle/>
          <a:p>
            <a:pPr>
              <a:lnSpc>
                <a:spcPts val="2559"/>
              </a:lnSpc>
            </a:pPr>
            <a:r>
              <a:rPr lang="en-US" sz="2000" spc="159" dirty="0">
                <a:solidFill>
                  <a:srgbClr val="000000"/>
                </a:solidFill>
                <a:ea typeface="思源黑体"/>
              </a:rPr>
              <a:t>       </a:t>
            </a:r>
            <a:r>
              <a:rPr lang="zh-CN" altLang="en-US" sz="2000" spc="159" dirty="0">
                <a:solidFill>
                  <a:srgbClr val="000000"/>
                </a:solidFill>
                <a:ea typeface="思源黑体"/>
              </a:rPr>
              <a:t>上面得到了两个模型的</a:t>
            </a:r>
            <a:r>
              <a:rPr lang="en-US" altLang="zh-CN" sz="2000" spc="159" dirty="0">
                <a:solidFill>
                  <a:srgbClr val="000000"/>
                </a:solidFill>
                <a:ea typeface="思源黑体"/>
              </a:rPr>
              <a:t>RMSE</a:t>
            </a:r>
            <a:r>
              <a:rPr lang="zh-CN" altLang="en-US" sz="2000" spc="159" dirty="0">
                <a:solidFill>
                  <a:srgbClr val="000000"/>
                </a:solidFill>
                <a:ea typeface="思源黑体"/>
              </a:rPr>
              <a:t>值，相比之下，</a:t>
            </a:r>
            <a:r>
              <a:rPr lang="en-US" altLang="zh-CN" sz="2000" spc="159" dirty="0">
                <a:solidFill>
                  <a:srgbClr val="000000"/>
                </a:solidFill>
                <a:ea typeface="思源黑体"/>
              </a:rPr>
              <a:t>ARIMA</a:t>
            </a:r>
            <a:r>
              <a:rPr lang="zh-CN" altLang="en-US" sz="2000" spc="159" dirty="0">
                <a:solidFill>
                  <a:srgbClr val="000000"/>
                </a:solidFill>
                <a:ea typeface="思源黑体"/>
              </a:rPr>
              <a:t>具有更小的</a:t>
            </a:r>
            <a:r>
              <a:rPr lang="en-US" altLang="zh-CN" sz="2000" spc="159" dirty="0">
                <a:solidFill>
                  <a:srgbClr val="000000"/>
                </a:solidFill>
                <a:ea typeface="思源黑体"/>
              </a:rPr>
              <a:t>RMSE</a:t>
            </a:r>
            <a:r>
              <a:rPr lang="zh-CN" altLang="en-US" sz="2000" spc="159" dirty="0">
                <a:solidFill>
                  <a:srgbClr val="000000"/>
                </a:solidFill>
                <a:ea typeface="思源黑体"/>
              </a:rPr>
              <a:t>值，因此</a:t>
            </a:r>
            <a:r>
              <a:rPr lang="en-US" altLang="zh-CN" sz="2000" spc="159" dirty="0">
                <a:solidFill>
                  <a:srgbClr val="000000"/>
                </a:solidFill>
                <a:ea typeface="思源黑体"/>
              </a:rPr>
              <a:t>ARIMA</a:t>
            </a:r>
            <a:r>
              <a:rPr lang="zh-CN" altLang="en-US" sz="2000" spc="159" dirty="0">
                <a:solidFill>
                  <a:srgbClr val="000000"/>
                </a:solidFill>
                <a:ea typeface="思源黑体"/>
              </a:rPr>
              <a:t>预测的结果更加准确，在此情景下，</a:t>
            </a:r>
            <a:r>
              <a:rPr lang="en-US" altLang="zh-CN" sz="2000" spc="159" dirty="0">
                <a:solidFill>
                  <a:srgbClr val="000000"/>
                </a:solidFill>
                <a:ea typeface="思源黑体"/>
              </a:rPr>
              <a:t>ARIMA</a:t>
            </a:r>
            <a:r>
              <a:rPr lang="zh-CN" altLang="en-US" sz="2000" spc="159" dirty="0">
                <a:solidFill>
                  <a:srgbClr val="000000"/>
                </a:solidFill>
                <a:ea typeface="思源黑体"/>
              </a:rPr>
              <a:t>具有更好的短期预测结果。</a:t>
            </a:r>
            <a:endParaRPr lang="en-US" sz="2000" spc="159" dirty="0">
              <a:solidFill>
                <a:srgbClr val="000000"/>
              </a:solidFill>
              <a:ea typeface="思源黑体"/>
            </a:endParaRPr>
          </a:p>
        </p:txBody>
      </p:sp>
      <p:sp>
        <p:nvSpPr>
          <p:cNvPr id="14" name="TextBox 33">
            <a:extLst>
              <a:ext uri="{FF2B5EF4-FFF2-40B4-BE49-F238E27FC236}">
                <a16:creationId xmlns:a16="http://schemas.microsoft.com/office/drawing/2014/main" id="{1E038AFD-D5FA-274C-1943-5B4B9CEE394A}"/>
              </a:ext>
            </a:extLst>
          </p:cNvPr>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15" name="TextBox 35">
            <a:extLst>
              <a:ext uri="{FF2B5EF4-FFF2-40B4-BE49-F238E27FC236}">
                <a16:creationId xmlns:a16="http://schemas.microsoft.com/office/drawing/2014/main" id="{1BFCC74E-453A-B44C-6B4F-8C4E781414B6}"/>
              </a:ext>
            </a:extLst>
          </p:cNvPr>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16" name="TextBox 37">
            <a:extLst>
              <a:ext uri="{FF2B5EF4-FFF2-40B4-BE49-F238E27FC236}">
                <a16:creationId xmlns:a16="http://schemas.microsoft.com/office/drawing/2014/main" id="{70AA8B19-441C-5C2B-48D2-8D78B90F2EE4}"/>
              </a:ext>
            </a:extLst>
          </p:cNvPr>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17" name="TextBox 38">
            <a:extLst>
              <a:ext uri="{FF2B5EF4-FFF2-40B4-BE49-F238E27FC236}">
                <a16:creationId xmlns:a16="http://schemas.microsoft.com/office/drawing/2014/main" id="{BDE81221-7881-7FC0-3EEF-051C16E005DC}"/>
              </a:ext>
            </a:extLst>
          </p:cNvPr>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18" name="TextBox 39">
            <a:extLst>
              <a:ext uri="{FF2B5EF4-FFF2-40B4-BE49-F238E27FC236}">
                <a16:creationId xmlns:a16="http://schemas.microsoft.com/office/drawing/2014/main" id="{82B08D66-C4A0-FE28-8CE2-417D5D01B5AC}"/>
              </a:ext>
            </a:extLst>
          </p:cNvPr>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19" name="TextBox 22">
            <a:extLst>
              <a:ext uri="{FF2B5EF4-FFF2-40B4-BE49-F238E27FC236}">
                <a16:creationId xmlns:a16="http://schemas.microsoft.com/office/drawing/2014/main" id="{AA0948A4-B794-5ADB-E190-A1BB9CCB27C6}"/>
              </a:ext>
            </a:extLst>
          </p:cNvPr>
          <p:cNvSpPr txBox="1"/>
          <p:nvPr/>
        </p:nvSpPr>
        <p:spPr>
          <a:xfrm>
            <a:off x="482963" y="3633945"/>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数据预处理</a:t>
            </a:r>
            <a:endParaRPr lang="en-US" sz="2499" spc="499" dirty="0">
              <a:solidFill>
                <a:srgbClr val="EEF2F5"/>
              </a:solidFill>
              <a:ea typeface="思源黑体 Bold"/>
            </a:endParaRPr>
          </a:p>
        </p:txBody>
      </p:sp>
      <p:sp>
        <p:nvSpPr>
          <p:cNvPr id="20" name="TextBox 24">
            <a:extLst>
              <a:ext uri="{FF2B5EF4-FFF2-40B4-BE49-F238E27FC236}">
                <a16:creationId xmlns:a16="http://schemas.microsoft.com/office/drawing/2014/main" id="{0BC60539-49B5-6376-8F2B-9EB81874027D}"/>
              </a:ext>
            </a:extLst>
          </p:cNvPr>
          <p:cNvSpPr txBox="1"/>
          <p:nvPr/>
        </p:nvSpPr>
        <p:spPr>
          <a:xfrm>
            <a:off x="427447" y="5643954"/>
            <a:ext cx="2719932" cy="487185"/>
          </a:xfrm>
          <a:prstGeom prst="rect">
            <a:avLst/>
          </a:prstGeom>
        </p:spPr>
        <p:txBody>
          <a:bodyPr wrap="square" lIns="0" tIns="0" rIns="0" bIns="0" rtlCol="0" anchor="t">
            <a:spAutoFit/>
          </a:bodyPr>
          <a:lstStyle/>
          <a:p>
            <a:pPr algn="ctr">
              <a:lnSpc>
                <a:spcPts val="4096"/>
              </a:lnSpc>
            </a:pPr>
            <a:r>
              <a:rPr lang="zh-CN" altLang="en-US" sz="2800" spc="640" dirty="0">
                <a:solidFill>
                  <a:srgbClr val="304370"/>
                </a:solidFill>
                <a:ea typeface="思源黑体-粗体 Bold"/>
              </a:rPr>
              <a:t>预测结果对比</a:t>
            </a:r>
            <a:endParaRPr lang="en-US" altLang="zh-CN" sz="2800" spc="640" dirty="0">
              <a:solidFill>
                <a:srgbClr val="304370"/>
              </a:solidFill>
              <a:ea typeface="思源黑体-粗体 Bold"/>
            </a:endParaRPr>
          </a:p>
        </p:txBody>
      </p:sp>
      <p:grpSp>
        <p:nvGrpSpPr>
          <p:cNvPr id="21" name="Group 5">
            <a:extLst>
              <a:ext uri="{FF2B5EF4-FFF2-40B4-BE49-F238E27FC236}">
                <a16:creationId xmlns:a16="http://schemas.microsoft.com/office/drawing/2014/main" id="{4F4908D8-6C40-9FB6-A846-30DC533046AE}"/>
              </a:ext>
            </a:extLst>
          </p:cNvPr>
          <p:cNvGrpSpPr/>
          <p:nvPr/>
        </p:nvGrpSpPr>
        <p:grpSpPr>
          <a:xfrm>
            <a:off x="1028700" y="754669"/>
            <a:ext cx="1167893" cy="1167893"/>
            <a:chOff x="0" y="0"/>
            <a:chExt cx="1557191" cy="1557191"/>
          </a:xfrm>
        </p:grpSpPr>
        <p:grpSp>
          <p:nvGrpSpPr>
            <p:cNvPr id="22" name="Group 6">
              <a:extLst>
                <a:ext uri="{FF2B5EF4-FFF2-40B4-BE49-F238E27FC236}">
                  <a16:creationId xmlns:a16="http://schemas.microsoft.com/office/drawing/2014/main" id="{D3A9AF08-9F31-3777-3464-E3F2D4072799}"/>
                </a:ext>
              </a:extLst>
            </p:cNvPr>
            <p:cNvGrpSpPr>
              <a:grpSpLocks noChangeAspect="1"/>
            </p:cNvGrpSpPr>
            <p:nvPr/>
          </p:nvGrpSpPr>
          <p:grpSpPr>
            <a:xfrm>
              <a:off x="0" y="0"/>
              <a:ext cx="1557191" cy="1557191"/>
              <a:chOff x="-2540" y="-2540"/>
              <a:chExt cx="6355080" cy="6355080"/>
            </a:xfrm>
          </p:grpSpPr>
          <p:sp>
            <p:nvSpPr>
              <p:cNvPr id="26" name="Freeform 7">
                <a:extLst>
                  <a:ext uri="{FF2B5EF4-FFF2-40B4-BE49-F238E27FC236}">
                    <a16:creationId xmlns:a16="http://schemas.microsoft.com/office/drawing/2014/main" id="{2DBB1D6B-7EFF-7667-7968-D9986BF670A4}"/>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23" name="Picture 8">
              <a:extLst>
                <a:ext uri="{FF2B5EF4-FFF2-40B4-BE49-F238E27FC236}">
                  <a16:creationId xmlns:a16="http://schemas.microsoft.com/office/drawing/2014/main" id="{C9A78643-3791-F9F6-C483-81E60C8CB54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24" name="Picture 11">
              <a:extLst>
                <a:ext uri="{FF2B5EF4-FFF2-40B4-BE49-F238E27FC236}">
                  <a16:creationId xmlns:a16="http://schemas.microsoft.com/office/drawing/2014/main" id="{90460F91-475D-7635-15DE-FEB2A200464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25" name="Picture 12">
              <a:extLst>
                <a:ext uri="{FF2B5EF4-FFF2-40B4-BE49-F238E27FC236}">
                  <a16:creationId xmlns:a16="http://schemas.microsoft.com/office/drawing/2014/main" id="{9F024208-C2DB-F130-9716-9A5BFDF231E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pic>
        <p:nvPicPr>
          <p:cNvPr id="28" name="图片 27">
            <a:extLst>
              <a:ext uri="{FF2B5EF4-FFF2-40B4-BE49-F238E27FC236}">
                <a16:creationId xmlns:a16="http://schemas.microsoft.com/office/drawing/2014/main" id="{BB98BDA8-E209-7EA8-B29C-C83E114A00A8}"/>
              </a:ext>
            </a:extLst>
          </p:cNvPr>
          <p:cNvPicPr>
            <a:picLocks noChangeAspect="1"/>
          </p:cNvPicPr>
          <p:nvPr/>
        </p:nvPicPr>
        <p:blipFill>
          <a:blip r:embed="rId8"/>
          <a:stretch>
            <a:fillRect/>
          </a:stretch>
        </p:blipFill>
        <p:spPr>
          <a:xfrm>
            <a:off x="4429031" y="2493630"/>
            <a:ext cx="8099928" cy="4075870"/>
          </a:xfrm>
          <a:prstGeom prst="rect">
            <a:avLst/>
          </a:prstGeom>
        </p:spPr>
      </p:pic>
    </p:spTree>
    <p:extLst>
      <p:ext uri="{BB962C8B-B14F-4D97-AF65-F5344CB8AC3E}">
        <p14:creationId xmlns:p14="http://schemas.microsoft.com/office/powerpoint/2010/main" val="1320360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5" name="Group 15"/>
          <p:cNvGrpSpPr/>
          <p:nvPr/>
        </p:nvGrpSpPr>
        <p:grpSpPr>
          <a:xfrm rot="-5400000">
            <a:off x="1371942" y="5052010"/>
            <a:ext cx="1054911" cy="3798794"/>
            <a:chOff x="0" y="0"/>
            <a:chExt cx="277837" cy="1000505"/>
          </a:xfrm>
        </p:grpSpPr>
        <p:sp>
          <p:nvSpPr>
            <p:cNvPr id="16" name="Freeform 1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17" name="TextBox 17"/>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5397164"/>
            <a:ext cx="3336378" cy="0"/>
          </a:xfrm>
          <a:prstGeom prst="line">
            <a:avLst/>
          </a:prstGeom>
          <a:ln w="19050" cap="flat">
            <a:solidFill>
              <a:srgbClr val="EEF2F5"/>
            </a:solidFill>
            <a:prstDash val="solid"/>
            <a:headEnd type="none" w="sm" len="sm"/>
            <a:tailEnd type="none" w="sm" len="sm"/>
          </a:ln>
        </p:spPr>
      </p:sp>
      <p:grpSp>
        <p:nvGrpSpPr>
          <p:cNvPr id="20" name="Group 20"/>
          <p:cNvGrpSpPr/>
          <p:nvPr/>
        </p:nvGrpSpPr>
        <p:grpSpPr>
          <a:xfrm>
            <a:off x="4521233" y="2960032"/>
            <a:ext cx="3073356" cy="1248251"/>
            <a:chOff x="0" y="0"/>
            <a:chExt cx="794760" cy="322794"/>
          </a:xfrm>
        </p:grpSpPr>
        <p:sp>
          <p:nvSpPr>
            <p:cNvPr id="21" name="Freeform 21"/>
            <p:cNvSpPr/>
            <p:nvPr/>
          </p:nvSpPr>
          <p:spPr>
            <a:xfrm>
              <a:off x="0" y="0"/>
              <a:ext cx="794760" cy="322794"/>
            </a:xfrm>
            <a:custGeom>
              <a:avLst/>
              <a:gdLst/>
              <a:ahLst/>
              <a:cxnLst/>
              <a:rect l="l" t="t" r="r" b="b"/>
              <a:pathLst>
                <a:path w="794760" h="322794">
                  <a:moveTo>
                    <a:pt x="0" y="0"/>
                  </a:moveTo>
                  <a:lnTo>
                    <a:pt x="794760" y="0"/>
                  </a:lnTo>
                  <a:lnTo>
                    <a:pt x="794760" y="322794"/>
                  </a:lnTo>
                  <a:lnTo>
                    <a:pt x="0" y="322794"/>
                  </a:lnTo>
                  <a:close/>
                </a:path>
              </a:pathLst>
            </a:custGeom>
            <a:solidFill>
              <a:srgbClr val="304370"/>
            </a:solidFill>
          </p:spPr>
        </p:sp>
        <p:sp>
          <p:nvSpPr>
            <p:cNvPr id="22" name="TextBox 22"/>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23" name="Group 23"/>
          <p:cNvGrpSpPr/>
          <p:nvPr/>
        </p:nvGrpSpPr>
        <p:grpSpPr>
          <a:xfrm>
            <a:off x="7619721" y="2960032"/>
            <a:ext cx="3073356" cy="1248251"/>
            <a:chOff x="0" y="0"/>
            <a:chExt cx="794760" cy="322794"/>
          </a:xfrm>
        </p:grpSpPr>
        <p:sp>
          <p:nvSpPr>
            <p:cNvPr id="24" name="Freeform 24"/>
            <p:cNvSpPr/>
            <p:nvPr/>
          </p:nvSpPr>
          <p:spPr>
            <a:xfrm>
              <a:off x="0" y="0"/>
              <a:ext cx="794760" cy="322794"/>
            </a:xfrm>
            <a:custGeom>
              <a:avLst/>
              <a:gdLst/>
              <a:ahLst/>
              <a:cxnLst/>
              <a:rect l="l" t="t" r="r" b="b"/>
              <a:pathLst>
                <a:path w="794760" h="322794">
                  <a:moveTo>
                    <a:pt x="0" y="0"/>
                  </a:moveTo>
                  <a:lnTo>
                    <a:pt x="794760" y="0"/>
                  </a:lnTo>
                  <a:lnTo>
                    <a:pt x="794760" y="322794"/>
                  </a:lnTo>
                  <a:lnTo>
                    <a:pt x="0" y="322794"/>
                  </a:lnTo>
                  <a:close/>
                </a:path>
              </a:pathLst>
            </a:custGeom>
            <a:solidFill>
              <a:srgbClr val="304370"/>
            </a:solidFill>
          </p:spPr>
        </p:sp>
        <p:sp>
          <p:nvSpPr>
            <p:cNvPr id="25" name="TextBox 25"/>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26" name="Group 26"/>
          <p:cNvGrpSpPr/>
          <p:nvPr/>
        </p:nvGrpSpPr>
        <p:grpSpPr>
          <a:xfrm>
            <a:off x="10713285" y="2960032"/>
            <a:ext cx="3073356" cy="1248251"/>
            <a:chOff x="0" y="0"/>
            <a:chExt cx="794760" cy="322794"/>
          </a:xfrm>
        </p:grpSpPr>
        <p:sp>
          <p:nvSpPr>
            <p:cNvPr id="27" name="Freeform 27"/>
            <p:cNvSpPr/>
            <p:nvPr/>
          </p:nvSpPr>
          <p:spPr>
            <a:xfrm>
              <a:off x="0" y="0"/>
              <a:ext cx="794760" cy="322794"/>
            </a:xfrm>
            <a:custGeom>
              <a:avLst/>
              <a:gdLst/>
              <a:ahLst/>
              <a:cxnLst/>
              <a:rect l="l" t="t" r="r" b="b"/>
              <a:pathLst>
                <a:path w="794760" h="322794">
                  <a:moveTo>
                    <a:pt x="0" y="0"/>
                  </a:moveTo>
                  <a:lnTo>
                    <a:pt x="794760" y="0"/>
                  </a:lnTo>
                  <a:lnTo>
                    <a:pt x="794760" y="322794"/>
                  </a:lnTo>
                  <a:lnTo>
                    <a:pt x="0" y="322794"/>
                  </a:lnTo>
                  <a:close/>
                </a:path>
              </a:pathLst>
            </a:custGeom>
            <a:solidFill>
              <a:srgbClr val="304370"/>
            </a:solidFill>
          </p:spPr>
        </p:sp>
        <p:sp>
          <p:nvSpPr>
            <p:cNvPr id="28" name="TextBox 28"/>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29" name="Group 29"/>
          <p:cNvGrpSpPr/>
          <p:nvPr/>
        </p:nvGrpSpPr>
        <p:grpSpPr>
          <a:xfrm>
            <a:off x="4521233" y="4208283"/>
            <a:ext cx="3073356" cy="4292378"/>
            <a:chOff x="0" y="0"/>
            <a:chExt cx="794760" cy="1109995"/>
          </a:xfrm>
        </p:grpSpPr>
        <p:sp>
          <p:nvSpPr>
            <p:cNvPr id="30" name="Freeform 30"/>
            <p:cNvSpPr/>
            <p:nvPr/>
          </p:nvSpPr>
          <p:spPr>
            <a:xfrm>
              <a:off x="0" y="0"/>
              <a:ext cx="794760" cy="1109995"/>
            </a:xfrm>
            <a:custGeom>
              <a:avLst/>
              <a:gdLst/>
              <a:ahLst/>
              <a:cxnLst/>
              <a:rect l="l" t="t" r="r" b="b"/>
              <a:pathLst>
                <a:path w="794760" h="1109995">
                  <a:moveTo>
                    <a:pt x="0" y="0"/>
                  </a:moveTo>
                  <a:lnTo>
                    <a:pt x="794760" y="0"/>
                  </a:lnTo>
                  <a:lnTo>
                    <a:pt x="794760" y="1109995"/>
                  </a:lnTo>
                  <a:lnTo>
                    <a:pt x="0" y="1109995"/>
                  </a:lnTo>
                  <a:close/>
                </a:path>
              </a:pathLst>
            </a:custGeom>
            <a:solidFill>
              <a:srgbClr val="D3E1F4"/>
            </a:solidFill>
          </p:spPr>
        </p:sp>
        <p:sp>
          <p:nvSpPr>
            <p:cNvPr id="31" name="TextBox 31"/>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32" name="Group 32"/>
          <p:cNvGrpSpPr/>
          <p:nvPr/>
        </p:nvGrpSpPr>
        <p:grpSpPr>
          <a:xfrm>
            <a:off x="7619721" y="4208283"/>
            <a:ext cx="3073356" cy="4292378"/>
            <a:chOff x="0" y="0"/>
            <a:chExt cx="794760" cy="1109995"/>
          </a:xfrm>
        </p:grpSpPr>
        <p:sp>
          <p:nvSpPr>
            <p:cNvPr id="33" name="Freeform 33"/>
            <p:cNvSpPr/>
            <p:nvPr/>
          </p:nvSpPr>
          <p:spPr>
            <a:xfrm>
              <a:off x="0" y="0"/>
              <a:ext cx="794760" cy="1109995"/>
            </a:xfrm>
            <a:custGeom>
              <a:avLst/>
              <a:gdLst/>
              <a:ahLst/>
              <a:cxnLst/>
              <a:rect l="l" t="t" r="r" b="b"/>
              <a:pathLst>
                <a:path w="794760" h="1109995">
                  <a:moveTo>
                    <a:pt x="0" y="0"/>
                  </a:moveTo>
                  <a:lnTo>
                    <a:pt x="794760" y="0"/>
                  </a:lnTo>
                  <a:lnTo>
                    <a:pt x="794760" y="1109995"/>
                  </a:lnTo>
                  <a:lnTo>
                    <a:pt x="0" y="1109995"/>
                  </a:lnTo>
                  <a:close/>
                </a:path>
              </a:pathLst>
            </a:custGeom>
            <a:solidFill>
              <a:srgbClr val="D3E1F4"/>
            </a:solidFill>
          </p:spPr>
        </p:sp>
        <p:sp>
          <p:nvSpPr>
            <p:cNvPr id="34" name="TextBox 34"/>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35" name="Group 35"/>
          <p:cNvGrpSpPr/>
          <p:nvPr/>
        </p:nvGrpSpPr>
        <p:grpSpPr>
          <a:xfrm>
            <a:off x="10713285" y="4208283"/>
            <a:ext cx="3073356" cy="4292378"/>
            <a:chOff x="0" y="0"/>
            <a:chExt cx="794760" cy="1109995"/>
          </a:xfrm>
        </p:grpSpPr>
        <p:sp>
          <p:nvSpPr>
            <p:cNvPr id="36" name="Freeform 36"/>
            <p:cNvSpPr/>
            <p:nvPr/>
          </p:nvSpPr>
          <p:spPr>
            <a:xfrm>
              <a:off x="0" y="0"/>
              <a:ext cx="794760" cy="1109995"/>
            </a:xfrm>
            <a:custGeom>
              <a:avLst/>
              <a:gdLst/>
              <a:ahLst/>
              <a:cxnLst/>
              <a:rect l="l" t="t" r="r" b="b"/>
              <a:pathLst>
                <a:path w="794760" h="1109995">
                  <a:moveTo>
                    <a:pt x="0" y="0"/>
                  </a:moveTo>
                  <a:lnTo>
                    <a:pt x="794760" y="0"/>
                  </a:lnTo>
                  <a:lnTo>
                    <a:pt x="794760" y="1109995"/>
                  </a:lnTo>
                  <a:lnTo>
                    <a:pt x="0" y="1109995"/>
                  </a:lnTo>
                  <a:close/>
                </a:path>
              </a:pathLst>
            </a:custGeom>
            <a:solidFill>
              <a:srgbClr val="D3E1F4"/>
            </a:solidFill>
          </p:spPr>
        </p:sp>
        <p:sp>
          <p:nvSpPr>
            <p:cNvPr id="37" name="TextBox 37"/>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38" name="Group 38"/>
          <p:cNvGrpSpPr/>
          <p:nvPr/>
        </p:nvGrpSpPr>
        <p:grpSpPr>
          <a:xfrm>
            <a:off x="13806849" y="3584158"/>
            <a:ext cx="3073356" cy="4916503"/>
            <a:chOff x="0" y="0"/>
            <a:chExt cx="794760" cy="1271392"/>
          </a:xfrm>
        </p:grpSpPr>
        <p:sp>
          <p:nvSpPr>
            <p:cNvPr id="39" name="Freeform 39"/>
            <p:cNvSpPr/>
            <p:nvPr/>
          </p:nvSpPr>
          <p:spPr>
            <a:xfrm>
              <a:off x="0" y="0"/>
              <a:ext cx="794760" cy="1271392"/>
            </a:xfrm>
            <a:custGeom>
              <a:avLst/>
              <a:gdLst/>
              <a:ahLst/>
              <a:cxnLst/>
              <a:rect l="l" t="t" r="r" b="b"/>
              <a:pathLst>
                <a:path w="794760" h="1271392">
                  <a:moveTo>
                    <a:pt x="0" y="0"/>
                  </a:moveTo>
                  <a:lnTo>
                    <a:pt x="794760" y="0"/>
                  </a:lnTo>
                  <a:lnTo>
                    <a:pt x="794760" y="1271392"/>
                  </a:lnTo>
                  <a:lnTo>
                    <a:pt x="0" y="1271392"/>
                  </a:lnTo>
                  <a:close/>
                </a:path>
              </a:pathLst>
            </a:custGeom>
            <a:solidFill>
              <a:srgbClr val="D3E1F4"/>
            </a:solidFill>
          </p:spPr>
        </p:sp>
        <p:sp>
          <p:nvSpPr>
            <p:cNvPr id="40" name="TextBox 40"/>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41" name="Group 41"/>
          <p:cNvGrpSpPr/>
          <p:nvPr/>
        </p:nvGrpSpPr>
        <p:grpSpPr>
          <a:xfrm>
            <a:off x="13806849" y="2960032"/>
            <a:ext cx="2154899" cy="1248251"/>
            <a:chOff x="0" y="0"/>
            <a:chExt cx="557250" cy="322794"/>
          </a:xfrm>
        </p:grpSpPr>
        <p:sp>
          <p:nvSpPr>
            <p:cNvPr id="42" name="Freeform 42"/>
            <p:cNvSpPr/>
            <p:nvPr/>
          </p:nvSpPr>
          <p:spPr>
            <a:xfrm>
              <a:off x="0" y="0"/>
              <a:ext cx="557250" cy="322794"/>
            </a:xfrm>
            <a:custGeom>
              <a:avLst/>
              <a:gdLst/>
              <a:ahLst/>
              <a:cxnLst/>
              <a:rect l="l" t="t" r="r" b="b"/>
              <a:pathLst>
                <a:path w="557250" h="322794">
                  <a:moveTo>
                    <a:pt x="0" y="0"/>
                  </a:moveTo>
                  <a:lnTo>
                    <a:pt x="557250" y="0"/>
                  </a:lnTo>
                  <a:lnTo>
                    <a:pt x="557250" y="322794"/>
                  </a:lnTo>
                  <a:lnTo>
                    <a:pt x="0" y="322794"/>
                  </a:lnTo>
                  <a:close/>
                </a:path>
              </a:pathLst>
            </a:custGeom>
            <a:solidFill>
              <a:srgbClr val="304370"/>
            </a:solidFill>
          </p:spPr>
        </p:sp>
        <p:sp>
          <p:nvSpPr>
            <p:cNvPr id="43" name="TextBox 43"/>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44" name="Group 44"/>
          <p:cNvGrpSpPr/>
          <p:nvPr/>
        </p:nvGrpSpPr>
        <p:grpSpPr>
          <a:xfrm>
            <a:off x="14323415" y="2547656"/>
            <a:ext cx="2556790" cy="2073003"/>
            <a:chOff x="0" y="0"/>
            <a:chExt cx="1002487" cy="812800"/>
          </a:xfrm>
        </p:grpSpPr>
        <p:sp>
          <p:nvSpPr>
            <p:cNvPr id="45" name="Freeform 45"/>
            <p:cNvSpPr/>
            <p:nvPr/>
          </p:nvSpPr>
          <p:spPr>
            <a:xfrm>
              <a:off x="0" y="0"/>
              <a:ext cx="1002487" cy="812800"/>
            </a:xfrm>
            <a:custGeom>
              <a:avLst/>
              <a:gdLst/>
              <a:ahLst/>
              <a:cxnLst/>
              <a:rect l="l" t="t" r="r" b="b"/>
              <a:pathLst>
                <a:path w="1002487" h="812800">
                  <a:moveTo>
                    <a:pt x="1002487" y="406400"/>
                  </a:moveTo>
                  <a:lnTo>
                    <a:pt x="596087" y="0"/>
                  </a:lnTo>
                  <a:lnTo>
                    <a:pt x="596087" y="203200"/>
                  </a:lnTo>
                  <a:lnTo>
                    <a:pt x="0" y="203200"/>
                  </a:lnTo>
                  <a:lnTo>
                    <a:pt x="0" y="609600"/>
                  </a:lnTo>
                  <a:lnTo>
                    <a:pt x="596087" y="609600"/>
                  </a:lnTo>
                  <a:lnTo>
                    <a:pt x="596087" y="812800"/>
                  </a:lnTo>
                  <a:lnTo>
                    <a:pt x="1002487" y="406400"/>
                  </a:lnTo>
                  <a:close/>
                </a:path>
              </a:pathLst>
            </a:custGeom>
            <a:solidFill>
              <a:srgbClr val="304370"/>
            </a:solidFill>
          </p:spPr>
        </p:sp>
        <p:sp>
          <p:nvSpPr>
            <p:cNvPr id="46" name="TextBox 46"/>
            <p:cNvSpPr txBox="1"/>
            <p:nvPr/>
          </p:nvSpPr>
          <p:spPr>
            <a:xfrm>
              <a:off x="0" y="184150"/>
              <a:ext cx="711200" cy="425450"/>
            </a:xfrm>
            <a:prstGeom prst="rect">
              <a:avLst/>
            </a:prstGeom>
          </p:spPr>
          <p:txBody>
            <a:bodyPr lIns="50800" tIns="50800" rIns="50800" bIns="50800" rtlCol="0" anchor="ctr"/>
            <a:lstStyle/>
            <a:p>
              <a:pPr algn="ctr">
                <a:lnSpc>
                  <a:spcPts val="3199"/>
                </a:lnSpc>
              </a:pPr>
              <a:endParaRPr/>
            </a:p>
          </p:txBody>
        </p:sp>
      </p:grpSp>
      <p:sp>
        <p:nvSpPr>
          <p:cNvPr id="54" name="TextBox 54"/>
          <p:cNvSpPr txBox="1"/>
          <p:nvPr/>
        </p:nvSpPr>
        <p:spPr>
          <a:xfrm>
            <a:off x="4351122" y="1228829"/>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a:rPr>
              <a:t>1. </a:t>
            </a:r>
            <a:r>
              <a:rPr lang="zh-CN" altLang="en-US" sz="3100" spc="310" dirty="0">
                <a:solidFill>
                  <a:srgbClr val="003070"/>
                </a:solidFill>
                <a:latin typeface="思源黑体-粗体 Bold" panose="02010600030101010101" charset="-122"/>
                <a:ea typeface="思源黑体-粗体 Bold" panose="02010600030101010101" charset="-122"/>
              </a:rPr>
              <a:t>回归分析</a:t>
            </a:r>
            <a:endParaRPr lang="en-US" sz="3100" spc="310" dirty="0">
              <a:solidFill>
                <a:srgbClr val="003070"/>
              </a:solidFill>
              <a:latin typeface="思源黑体-粗体 Bold"/>
            </a:endParaRPr>
          </a:p>
        </p:txBody>
      </p:sp>
      <p:sp>
        <p:nvSpPr>
          <p:cNvPr id="55" name="TextBox 55"/>
          <p:cNvSpPr txBox="1"/>
          <p:nvPr/>
        </p:nvSpPr>
        <p:spPr>
          <a:xfrm>
            <a:off x="4748985" y="5245865"/>
            <a:ext cx="2617854" cy="1447640"/>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数据集服从正态分布</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数据集含有极端最大值</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不适宜使用归一化</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采用</a:t>
            </a:r>
            <a:r>
              <a:rPr lang="en-US" altLang="zh-CN" sz="1599" spc="159" dirty="0">
                <a:solidFill>
                  <a:srgbClr val="000000"/>
                </a:solidFill>
                <a:ea typeface="思源黑体"/>
              </a:rPr>
              <a:t>Z-Score</a:t>
            </a:r>
            <a:r>
              <a:rPr lang="zh-CN" altLang="en-US" sz="1599" spc="159" dirty="0">
                <a:solidFill>
                  <a:srgbClr val="000000"/>
                </a:solidFill>
                <a:ea typeface="思源黑体"/>
              </a:rPr>
              <a:t>标准化</a:t>
            </a:r>
            <a:endParaRPr lang="en-US" sz="1599" spc="159" dirty="0">
              <a:solidFill>
                <a:srgbClr val="000000"/>
              </a:solidFill>
              <a:ea typeface="思源黑体"/>
            </a:endParaRPr>
          </a:p>
        </p:txBody>
      </p:sp>
      <p:sp>
        <p:nvSpPr>
          <p:cNvPr id="56" name="TextBox 56"/>
          <p:cNvSpPr txBox="1"/>
          <p:nvPr/>
        </p:nvSpPr>
        <p:spPr>
          <a:xfrm>
            <a:off x="7847472" y="5245865"/>
            <a:ext cx="2617854" cy="1447640"/>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两两特征变量之间进行一元线性分析</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初步判断解释变量之间的线性相关关系</a:t>
            </a:r>
            <a:endParaRPr lang="en-US" sz="1599" spc="159" dirty="0">
              <a:solidFill>
                <a:srgbClr val="000000"/>
              </a:solidFill>
              <a:ea typeface="思源黑体"/>
            </a:endParaRPr>
          </a:p>
        </p:txBody>
      </p:sp>
      <p:sp>
        <p:nvSpPr>
          <p:cNvPr id="57" name="TextBox 57"/>
          <p:cNvSpPr txBox="1"/>
          <p:nvPr/>
        </p:nvSpPr>
        <p:spPr>
          <a:xfrm>
            <a:off x="4748985" y="4601609"/>
            <a:ext cx="2617854"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000000"/>
                </a:solidFill>
                <a:ea typeface="思源黑体 Bold"/>
              </a:rPr>
              <a:t>数据标准化</a:t>
            </a:r>
            <a:endParaRPr lang="en-US" sz="2499" spc="374" dirty="0">
              <a:solidFill>
                <a:srgbClr val="000000"/>
              </a:solidFill>
              <a:ea typeface="思源黑体 Bold"/>
            </a:endParaRPr>
          </a:p>
        </p:txBody>
      </p:sp>
      <p:sp>
        <p:nvSpPr>
          <p:cNvPr id="58" name="TextBox 58"/>
          <p:cNvSpPr txBox="1"/>
          <p:nvPr/>
        </p:nvSpPr>
        <p:spPr>
          <a:xfrm>
            <a:off x="7847472" y="4601609"/>
            <a:ext cx="2617854"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000000"/>
                </a:solidFill>
                <a:ea typeface="思源黑体 Bold"/>
              </a:rPr>
              <a:t>一元线性回归</a:t>
            </a:r>
            <a:endParaRPr lang="en-US" sz="2499" spc="374" dirty="0">
              <a:solidFill>
                <a:srgbClr val="000000"/>
              </a:solidFill>
              <a:ea typeface="思源黑体 Bold"/>
            </a:endParaRPr>
          </a:p>
        </p:txBody>
      </p:sp>
      <p:sp>
        <p:nvSpPr>
          <p:cNvPr id="59" name="TextBox 59"/>
          <p:cNvSpPr txBox="1"/>
          <p:nvPr/>
        </p:nvSpPr>
        <p:spPr>
          <a:xfrm>
            <a:off x="4748985" y="3299360"/>
            <a:ext cx="2617854" cy="480901"/>
          </a:xfrm>
          <a:prstGeom prst="rect">
            <a:avLst/>
          </a:prstGeom>
        </p:spPr>
        <p:txBody>
          <a:bodyPr lIns="0" tIns="0" rIns="0" bIns="0" rtlCol="0" anchor="t">
            <a:spAutoFit/>
          </a:bodyPr>
          <a:lstStyle/>
          <a:p>
            <a:pPr algn="ctr">
              <a:lnSpc>
                <a:spcPts val="3840"/>
              </a:lnSpc>
              <a:spcBef>
                <a:spcPct val="0"/>
              </a:spcBef>
            </a:pPr>
            <a:r>
              <a:rPr lang="en-US" sz="3000" spc="300" dirty="0">
                <a:solidFill>
                  <a:srgbClr val="FFFFFF"/>
                </a:solidFill>
                <a:latin typeface="Aharoni CLM Bold"/>
              </a:rPr>
              <a:t>Step.01</a:t>
            </a:r>
          </a:p>
        </p:txBody>
      </p:sp>
      <p:sp>
        <p:nvSpPr>
          <p:cNvPr id="60" name="TextBox 60"/>
          <p:cNvSpPr txBox="1"/>
          <p:nvPr/>
        </p:nvSpPr>
        <p:spPr>
          <a:xfrm>
            <a:off x="7847472" y="3299360"/>
            <a:ext cx="2617854" cy="512445"/>
          </a:xfrm>
          <a:prstGeom prst="rect">
            <a:avLst/>
          </a:prstGeom>
        </p:spPr>
        <p:txBody>
          <a:bodyPr lIns="0" tIns="0" rIns="0" bIns="0" rtlCol="0" anchor="t">
            <a:spAutoFit/>
          </a:bodyPr>
          <a:lstStyle/>
          <a:p>
            <a:pPr algn="ctr">
              <a:lnSpc>
                <a:spcPts val="3840"/>
              </a:lnSpc>
              <a:spcBef>
                <a:spcPct val="0"/>
              </a:spcBef>
            </a:pPr>
            <a:r>
              <a:rPr lang="en-US" sz="3000" spc="300">
                <a:solidFill>
                  <a:srgbClr val="FFFFFF"/>
                </a:solidFill>
                <a:latin typeface="Aharoni CLM Bold"/>
              </a:rPr>
              <a:t>Step.02</a:t>
            </a:r>
          </a:p>
        </p:txBody>
      </p:sp>
      <p:sp>
        <p:nvSpPr>
          <p:cNvPr id="61" name="TextBox 61"/>
          <p:cNvSpPr txBox="1"/>
          <p:nvPr/>
        </p:nvSpPr>
        <p:spPr>
          <a:xfrm>
            <a:off x="10945959" y="3299360"/>
            <a:ext cx="2617854" cy="512445"/>
          </a:xfrm>
          <a:prstGeom prst="rect">
            <a:avLst/>
          </a:prstGeom>
        </p:spPr>
        <p:txBody>
          <a:bodyPr lIns="0" tIns="0" rIns="0" bIns="0" rtlCol="0" anchor="t">
            <a:spAutoFit/>
          </a:bodyPr>
          <a:lstStyle/>
          <a:p>
            <a:pPr algn="ctr">
              <a:lnSpc>
                <a:spcPts val="3840"/>
              </a:lnSpc>
              <a:spcBef>
                <a:spcPct val="0"/>
              </a:spcBef>
            </a:pPr>
            <a:r>
              <a:rPr lang="en-US" sz="3000" spc="300">
                <a:solidFill>
                  <a:srgbClr val="FFFFFF"/>
                </a:solidFill>
                <a:latin typeface="Aharoni CLM Bold"/>
              </a:rPr>
              <a:t>Step.03</a:t>
            </a:r>
          </a:p>
        </p:txBody>
      </p:sp>
      <p:sp>
        <p:nvSpPr>
          <p:cNvPr id="62" name="TextBox 62"/>
          <p:cNvSpPr txBox="1"/>
          <p:nvPr/>
        </p:nvSpPr>
        <p:spPr>
          <a:xfrm>
            <a:off x="14044447" y="3299360"/>
            <a:ext cx="2617854" cy="512445"/>
          </a:xfrm>
          <a:prstGeom prst="rect">
            <a:avLst/>
          </a:prstGeom>
        </p:spPr>
        <p:txBody>
          <a:bodyPr lIns="0" tIns="0" rIns="0" bIns="0" rtlCol="0" anchor="t">
            <a:spAutoFit/>
          </a:bodyPr>
          <a:lstStyle/>
          <a:p>
            <a:pPr algn="ctr">
              <a:lnSpc>
                <a:spcPts val="3840"/>
              </a:lnSpc>
              <a:spcBef>
                <a:spcPct val="0"/>
              </a:spcBef>
            </a:pPr>
            <a:r>
              <a:rPr lang="en-US" sz="3000" spc="300">
                <a:solidFill>
                  <a:srgbClr val="FFFFFF"/>
                </a:solidFill>
                <a:latin typeface="Aharoni CLM Bold"/>
              </a:rPr>
              <a:t>Step.04</a:t>
            </a:r>
          </a:p>
        </p:txBody>
      </p:sp>
      <p:grpSp>
        <p:nvGrpSpPr>
          <p:cNvPr id="63" name="Group 63"/>
          <p:cNvGrpSpPr/>
          <p:nvPr/>
        </p:nvGrpSpPr>
        <p:grpSpPr>
          <a:xfrm>
            <a:off x="10882856" y="4550099"/>
            <a:ext cx="2835758" cy="2164837"/>
            <a:chOff x="-84137" y="-94080"/>
            <a:chExt cx="3781010" cy="2886448"/>
          </a:xfrm>
        </p:grpSpPr>
        <p:sp>
          <p:nvSpPr>
            <p:cNvPr id="64" name="TextBox 64"/>
            <p:cNvSpPr txBox="1"/>
            <p:nvPr/>
          </p:nvSpPr>
          <p:spPr>
            <a:xfrm>
              <a:off x="0" y="862182"/>
              <a:ext cx="3490471" cy="1930186"/>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已经满足线性相关关系的变量组合</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判断一元线性相关的关联程度</a:t>
              </a:r>
              <a:endParaRPr lang="en-US" sz="1599" spc="159" dirty="0">
                <a:solidFill>
                  <a:srgbClr val="000000"/>
                </a:solidFill>
                <a:ea typeface="思源黑体"/>
              </a:endParaRPr>
            </a:p>
          </p:txBody>
        </p:sp>
        <p:sp>
          <p:nvSpPr>
            <p:cNvPr id="65" name="TextBox 65"/>
            <p:cNvSpPr txBox="1"/>
            <p:nvPr/>
          </p:nvSpPr>
          <p:spPr>
            <a:xfrm>
              <a:off x="-84137" y="-94080"/>
              <a:ext cx="3781010" cy="520827"/>
            </a:xfrm>
            <a:prstGeom prst="rect">
              <a:avLst/>
            </a:prstGeom>
          </p:spPr>
          <p:txBody>
            <a:bodyPr wrap="square" lIns="0" tIns="0" rIns="0" bIns="0" rtlCol="0" anchor="t">
              <a:spAutoFit/>
            </a:bodyPr>
            <a:lstStyle/>
            <a:p>
              <a:pPr algn="ctr">
                <a:lnSpc>
                  <a:spcPts val="3199"/>
                </a:lnSpc>
                <a:spcBef>
                  <a:spcPct val="0"/>
                </a:spcBef>
              </a:pPr>
              <a:r>
                <a:rPr lang="en-US" sz="2499" spc="374" dirty="0">
                  <a:solidFill>
                    <a:srgbClr val="000000"/>
                  </a:solidFill>
                  <a:ea typeface="思源黑体 Bold"/>
                </a:rPr>
                <a:t>P</a:t>
              </a:r>
              <a:r>
                <a:rPr lang="en-US" altLang="zh-CN" sz="2499" spc="374" dirty="0">
                  <a:solidFill>
                    <a:srgbClr val="000000"/>
                  </a:solidFill>
                  <a:ea typeface="思源黑体 Bold"/>
                </a:rPr>
                <a:t>earson</a:t>
              </a:r>
              <a:r>
                <a:rPr lang="zh-CN" altLang="en-US" sz="2499" spc="374" dirty="0">
                  <a:solidFill>
                    <a:srgbClr val="000000"/>
                  </a:solidFill>
                  <a:ea typeface="思源黑体 Bold"/>
                </a:rPr>
                <a:t>相关系数</a:t>
              </a:r>
              <a:endParaRPr lang="en-US" sz="2499" spc="374" dirty="0">
                <a:solidFill>
                  <a:srgbClr val="000000"/>
                </a:solidFill>
                <a:ea typeface="思源黑体 Bold"/>
              </a:endParaRPr>
            </a:p>
          </p:txBody>
        </p:sp>
      </p:grpSp>
      <p:sp>
        <p:nvSpPr>
          <p:cNvPr id="66" name="TextBox 66"/>
          <p:cNvSpPr txBox="1"/>
          <p:nvPr/>
        </p:nvSpPr>
        <p:spPr>
          <a:xfrm>
            <a:off x="14044447" y="5245865"/>
            <a:ext cx="2617854" cy="1448730"/>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确定多个解释变量之间的线性关联关系</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不适于使用方差分析</a:t>
            </a:r>
            <a:endParaRPr lang="en-US" altLang="zh-CN"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不适于使用</a:t>
            </a:r>
            <a:r>
              <a:rPr lang="en-US" altLang="zh-CN" sz="1599" spc="159" dirty="0" err="1">
                <a:solidFill>
                  <a:srgbClr val="000000"/>
                </a:solidFill>
                <a:ea typeface="思源黑体"/>
              </a:rPr>
              <a:t>Sklearn</a:t>
            </a:r>
            <a:endParaRPr lang="en-US" sz="1599" spc="159" dirty="0">
              <a:solidFill>
                <a:srgbClr val="000000"/>
              </a:solidFill>
              <a:ea typeface="思源黑体"/>
            </a:endParaRPr>
          </a:p>
        </p:txBody>
      </p:sp>
      <p:sp>
        <p:nvSpPr>
          <p:cNvPr id="67" name="TextBox 67"/>
          <p:cNvSpPr txBox="1"/>
          <p:nvPr/>
        </p:nvSpPr>
        <p:spPr>
          <a:xfrm>
            <a:off x="14044447" y="4601609"/>
            <a:ext cx="2617854"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000000"/>
                </a:solidFill>
                <a:ea typeface="思源黑体 Bold"/>
              </a:rPr>
              <a:t>双向逐步回归</a:t>
            </a:r>
            <a:endParaRPr lang="en-US" sz="2499" spc="374" dirty="0">
              <a:solidFill>
                <a:srgbClr val="000000"/>
              </a:solidFill>
              <a:ea typeface="思源黑体 Bold"/>
            </a:endParaRPr>
          </a:p>
        </p:txBody>
      </p:sp>
      <p:sp>
        <p:nvSpPr>
          <p:cNvPr id="68" name="TextBox 33">
            <a:extLst>
              <a:ext uri="{FF2B5EF4-FFF2-40B4-BE49-F238E27FC236}">
                <a16:creationId xmlns:a16="http://schemas.microsoft.com/office/drawing/2014/main" id="{22BA4A9B-CFAA-01FA-5AB9-33EE45F45A15}"/>
              </a:ext>
            </a:extLst>
          </p:cNvPr>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70" name="TextBox 35">
            <a:extLst>
              <a:ext uri="{FF2B5EF4-FFF2-40B4-BE49-F238E27FC236}">
                <a16:creationId xmlns:a16="http://schemas.microsoft.com/office/drawing/2014/main" id="{185DB37A-4C73-9BAB-9859-3777AF9A77F9}"/>
              </a:ext>
            </a:extLst>
          </p:cNvPr>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72" name="TextBox 38">
            <a:extLst>
              <a:ext uri="{FF2B5EF4-FFF2-40B4-BE49-F238E27FC236}">
                <a16:creationId xmlns:a16="http://schemas.microsoft.com/office/drawing/2014/main" id="{53039E87-399F-42F6-8C3D-714A812C7C7F}"/>
              </a:ext>
            </a:extLst>
          </p:cNvPr>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73" name="TextBox 39">
            <a:extLst>
              <a:ext uri="{FF2B5EF4-FFF2-40B4-BE49-F238E27FC236}">
                <a16:creationId xmlns:a16="http://schemas.microsoft.com/office/drawing/2014/main" id="{5F354B77-D424-805E-C866-25DE475EB479}"/>
              </a:ext>
            </a:extLst>
          </p:cNvPr>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74" name="TextBox 24">
            <a:extLst>
              <a:ext uri="{FF2B5EF4-FFF2-40B4-BE49-F238E27FC236}">
                <a16:creationId xmlns:a16="http://schemas.microsoft.com/office/drawing/2014/main" id="{7BDF555D-81CE-B4C2-0922-11C3B9B75952}"/>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sp>
        <p:nvSpPr>
          <p:cNvPr id="75" name="TextBox 22">
            <a:extLst>
              <a:ext uri="{FF2B5EF4-FFF2-40B4-BE49-F238E27FC236}">
                <a16:creationId xmlns:a16="http://schemas.microsoft.com/office/drawing/2014/main" id="{C1B86386-56B7-AD2D-08B1-F3B69F9F0710}"/>
              </a:ext>
            </a:extLst>
          </p:cNvPr>
          <p:cNvSpPr txBox="1"/>
          <p:nvPr/>
        </p:nvSpPr>
        <p:spPr>
          <a:xfrm>
            <a:off x="482963" y="3633945"/>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数据预处理</a:t>
            </a:r>
            <a:endParaRPr lang="en-US" sz="2499" spc="499" dirty="0">
              <a:solidFill>
                <a:srgbClr val="EEF2F5"/>
              </a:solidFill>
              <a:ea typeface="思源黑体 Bold"/>
            </a:endParaRPr>
          </a:p>
        </p:txBody>
      </p:sp>
      <p:sp>
        <p:nvSpPr>
          <p:cNvPr id="76" name="TextBox 37">
            <a:extLst>
              <a:ext uri="{FF2B5EF4-FFF2-40B4-BE49-F238E27FC236}">
                <a16:creationId xmlns:a16="http://schemas.microsoft.com/office/drawing/2014/main" id="{E18E36CC-F579-355A-3148-46DCC14185DC}"/>
              </a:ext>
            </a:extLst>
          </p:cNvPr>
          <p:cNvSpPr txBox="1"/>
          <p:nvPr/>
        </p:nvSpPr>
        <p:spPr>
          <a:xfrm>
            <a:off x="575586" y="6663059"/>
            <a:ext cx="2086058" cy="487185"/>
          </a:xfrm>
          <a:prstGeom prst="rect">
            <a:avLst/>
          </a:prstGeom>
        </p:spPr>
        <p:txBody>
          <a:bodyPr lIns="0" tIns="0" rIns="0" bIns="0" rtlCol="0" anchor="t">
            <a:spAutoFit/>
          </a:bodyPr>
          <a:lstStyle/>
          <a:p>
            <a:pPr algn="ctr">
              <a:lnSpc>
                <a:spcPts val="4096"/>
              </a:lnSpc>
            </a:pPr>
            <a:r>
              <a:rPr lang="zh-CN" altLang="en-US" sz="2800" spc="640" dirty="0">
                <a:solidFill>
                  <a:srgbClr val="304370"/>
                </a:solidFill>
                <a:ea typeface="思源黑体-粗体 Bold"/>
              </a:rPr>
              <a:t>回归分析</a:t>
            </a:r>
            <a:endParaRPr lang="en-US" altLang="zh-CN" sz="2800" spc="640" dirty="0">
              <a:solidFill>
                <a:srgbClr val="304370"/>
              </a:solidFill>
              <a:ea typeface="思源黑体-粗体 Bold"/>
            </a:endParaRPr>
          </a:p>
        </p:txBody>
      </p:sp>
      <p:grpSp>
        <p:nvGrpSpPr>
          <p:cNvPr id="47" name="Group 5">
            <a:extLst>
              <a:ext uri="{FF2B5EF4-FFF2-40B4-BE49-F238E27FC236}">
                <a16:creationId xmlns:a16="http://schemas.microsoft.com/office/drawing/2014/main" id="{CF3CA310-FAAD-A551-7774-730F5CC41FCC}"/>
              </a:ext>
            </a:extLst>
          </p:cNvPr>
          <p:cNvGrpSpPr/>
          <p:nvPr/>
        </p:nvGrpSpPr>
        <p:grpSpPr>
          <a:xfrm>
            <a:off x="1028700" y="754669"/>
            <a:ext cx="1167893" cy="1167893"/>
            <a:chOff x="0" y="0"/>
            <a:chExt cx="1557191" cy="1557191"/>
          </a:xfrm>
        </p:grpSpPr>
        <p:grpSp>
          <p:nvGrpSpPr>
            <p:cNvPr id="48" name="Group 6">
              <a:extLst>
                <a:ext uri="{FF2B5EF4-FFF2-40B4-BE49-F238E27FC236}">
                  <a16:creationId xmlns:a16="http://schemas.microsoft.com/office/drawing/2014/main" id="{6AF4C7F7-2287-D5DE-1F4A-3125C1445308}"/>
                </a:ext>
              </a:extLst>
            </p:cNvPr>
            <p:cNvGrpSpPr>
              <a:grpSpLocks noChangeAspect="1"/>
            </p:cNvGrpSpPr>
            <p:nvPr/>
          </p:nvGrpSpPr>
          <p:grpSpPr>
            <a:xfrm>
              <a:off x="0" y="0"/>
              <a:ext cx="1557191" cy="1557191"/>
              <a:chOff x="-2540" y="-2540"/>
              <a:chExt cx="6355080" cy="6355080"/>
            </a:xfrm>
          </p:grpSpPr>
          <p:sp>
            <p:nvSpPr>
              <p:cNvPr id="52" name="Freeform 7">
                <a:extLst>
                  <a:ext uri="{FF2B5EF4-FFF2-40B4-BE49-F238E27FC236}">
                    <a16:creationId xmlns:a16="http://schemas.microsoft.com/office/drawing/2014/main" id="{A32EF424-363C-567A-4678-177FA3EF8407}"/>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49" name="Picture 8">
              <a:extLst>
                <a:ext uri="{FF2B5EF4-FFF2-40B4-BE49-F238E27FC236}">
                  <a16:creationId xmlns:a16="http://schemas.microsoft.com/office/drawing/2014/main" id="{9BA4A654-D112-496D-88A2-4CDB4FA611B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50" name="Picture 11">
              <a:extLst>
                <a:ext uri="{FF2B5EF4-FFF2-40B4-BE49-F238E27FC236}">
                  <a16:creationId xmlns:a16="http://schemas.microsoft.com/office/drawing/2014/main" id="{413D39F3-AED2-BDAA-BF19-F9524537FD3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51" name="Picture 12">
              <a:extLst>
                <a:ext uri="{FF2B5EF4-FFF2-40B4-BE49-F238E27FC236}">
                  <a16:creationId xmlns:a16="http://schemas.microsoft.com/office/drawing/2014/main" id="{3236D753-5DD5-128B-8C52-BB2238A2E23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71942" y="6102384"/>
            <a:ext cx="1054911" cy="3798794"/>
            <a:chOff x="0" y="0"/>
            <a:chExt cx="277837" cy="1000505"/>
          </a:xfrm>
        </p:grpSpPr>
        <p:sp>
          <p:nvSpPr>
            <p:cNvPr id="6" name="Freeform 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7" name="TextBox 7"/>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8" name="AutoShape 18"/>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6438013"/>
            <a:ext cx="3336378" cy="0"/>
          </a:xfrm>
          <a:prstGeom prst="line">
            <a:avLst/>
          </a:prstGeom>
          <a:ln w="19050" cap="flat">
            <a:solidFill>
              <a:srgbClr val="EEF2F5"/>
            </a:solidFill>
            <a:prstDash val="solid"/>
            <a:headEnd type="none" w="sm" len="sm"/>
            <a:tailEnd type="none" w="sm" len="sm"/>
          </a:ln>
        </p:spPr>
      </p:sp>
      <p:grpSp>
        <p:nvGrpSpPr>
          <p:cNvPr id="20" name="Group 20"/>
          <p:cNvGrpSpPr/>
          <p:nvPr/>
        </p:nvGrpSpPr>
        <p:grpSpPr>
          <a:xfrm>
            <a:off x="5191423" y="4294564"/>
            <a:ext cx="2630281" cy="2630281"/>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23" name="Group 23"/>
          <p:cNvGrpSpPr/>
          <p:nvPr/>
        </p:nvGrpSpPr>
        <p:grpSpPr>
          <a:xfrm>
            <a:off x="13575710" y="4294564"/>
            <a:ext cx="2630281" cy="2630281"/>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26" name="Group 26"/>
          <p:cNvGrpSpPr/>
          <p:nvPr/>
        </p:nvGrpSpPr>
        <p:grpSpPr>
          <a:xfrm>
            <a:off x="9378303" y="4294564"/>
            <a:ext cx="2630281" cy="2630281"/>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28" name="TextBox 28"/>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29" name="Group 29"/>
          <p:cNvGrpSpPr/>
          <p:nvPr/>
        </p:nvGrpSpPr>
        <p:grpSpPr>
          <a:xfrm>
            <a:off x="7276267" y="4294564"/>
            <a:ext cx="2630281" cy="2630281"/>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C2E2">
                <a:alpha val="85882"/>
              </a:srgbClr>
            </a:solidFill>
          </p:spPr>
        </p:sp>
        <p:sp>
          <p:nvSpPr>
            <p:cNvPr id="31" name="TextBox 31"/>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32" name="Group 32"/>
          <p:cNvGrpSpPr/>
          <p:nvPr/>
        </p:nvGrpSpPr>
        <p:grpSpPr>
          <a:xfrm>
            <a:off x="11465233" y="4294564"/>
            <a:ext cx="2630281" cy="2630281"/>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C2E2">
                <a:alpha val="85882"/>
              </a:srgbClr>
            </a:solidFill>
          </p:spPr>
        </p:sp>
        <p:sp>
          <p:nvSpPr>
            <p:cNvPr id="34" name="TextBox 34"/>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86508" y="5275680"/>
            <a:ext cx="640113" cy="668049"/>
          </a:xfrm>
          <a:prstGeom prst="rect">
            <a:avLst/>
          </a:prstGeom>
        </p:spPr>
      </p:pic>
      <p:pic>
        <p:nvPicPr>
          <p:cNvPr id="36" name="Picture 3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80991" y="5275680"/>
            <a:ext cx="640113" cy="670594"/>
          </a:xfrm>
          <a:prstGeom prst="rect">
            <a:avLst/>
          </a:prstGeom>
        </p:spPr>
      </p:pic>
      <p:pic>
        <p:nvPicPr>
          <p:cNvPr id="37" name="Picture 3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31219" y="5351436"/>
            <a:ext cx="524448" cy="592293"/>
          </a:xfrm>
          <a:prstGeom prst="rect">
            <a:avLst/>
          </a:prstGeom>
        </p:spPr>
      </p:pic>
      <p:pic>
        <p:nvPicPr>
          <p:cNvPr id="38" name="Picture 3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481523" y="5286522"/>
            <a:ext cx="579837" cy="622872"/>
          </a:xfrm>
          <a:prstGeom prst="rect">
            <a:avLst/>
          </a:prstGeom>
        </p:spPr>
      </p:pic>
      <p:pic>
        <p:nvPicPr>
          <p:cNvPr id="39" name="Picture 3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543189" y="5275680"/>
            <a:ext cx="691553" cy="633714"/>
          </a:xfrm>
          <a:prstGeom prst="rect">
            <a:avLst/>
          </a:prstGeom>
        </p:spPr>
      </p:pic>
      <p:sp>
        <p:nvSpPr>
          <p:cNvPr id="47" name="TextBox 4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1. </a:t>
            </a:r>
            <a:r>
              <a:rPr lang="zh-CN" altLang="en-US" sz="3100" spc="310" dirty="0">
                <a:solidFill>
                  <a:srgbClr val="003070"/>
                </a:solidFill>
                <a:latin typeface="思源黑体-粗体 Bold" panose="02010600030101010101" charset="-122"/>
                <a:ea typeface="思源黑体-粗体 Bold" panose="02010600030101010101" charset="-122"/>
              </a:rPr>
              <a:t>相关性分析结论</a:t>
            </a:r>
            <a:endParaRPr lang="en-US" sz="3100" spc="310" dirty="0">
              <a:solidFill>
                <a:srgbClr val="003070"/>
              </a:solidFill>
              <a:latin typeface="思源黑体-粗体 Bold" panose="02010600030101010101" charset="-122"/>
              <a:ea typeface="思源黑体-粗体 Bold" panose="02010600030101010101" charset="-122"/>
            </a:endParaRPr>
          </a:p>
        </p:txBody>
      </p:sp>
      <p:sp>
        <p:nvSpPr>
          <p:cNvPr id="53" name="TextBox 53"/>
          <p:cNvSpPr txBox="1"/>
          <p:nvPr/>
        </p:nvSpPr>
        <p:spPr>
          <a:xfrm>
            <a:off x="5184350" y="7323730"/>
            <a:ext cx="2814611" cy="1612301"/>
          </a:xfrm>
          <a:prstGeom prst="rect">
            <a:avLst/>
          </a:prstGeom>
        </p:spPr>
        <p:txBody>
          <a:bodyPr wrap="square"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3. 5</a:t>
            </a:r>
            <a:r>
              <a:rPr lang="zh-CN" altLang="en-US" sz="2400" dirty="0">
                <a:latin typeface="思源黑体 Bold" panose="02010600030101010101" charset="-122"/>
                <a:ea typeface="思源黑体 Bold" panose="02010600030101010101" charset="-122"/>
              </a:rPr>
              <a:t>年钢铁板块总数据集中货币资金均值与应付职工薪酬呈极强线性正相关</a:t>
            </a:r>
            <a:endParaRPr lang="en-US" sz="2400" spc="374" dirty="0">
              <a:solidFill>
                <a:srgbClr val="000000"/>
              </a:solidFill>
              <a:latin typeface="思源黑体 Bold" panose="02010600030101010101" charset="-122"/>
              <a:ea typeface="思源黑体 Bold" panose="02010600030101010101" charset="-122"/>
            </a:endParaRPr>
          </a:p>
        </p:txBody>
      </p:sp>
      <p:sp>
        <p:nvSpPr>
          <p:cNvPr id="54" name="TextBox 54"/>
          <p:cNvSpPr txBox="1"/>
          <p:nvPr/>
        </p:nvSpPr>
        <p:spPr>
          <a:xfrm>
            <a:off x="9384515" y="7323730"/>
            <a:ext cx="2617854" cy="2024529"/>
          </a:xfrm>
          <a:prstGeom prst="rect">
            <a:avLst/>
          </a:prstGeom>
        </p:spPr>
        <p:txBody>
          <a:bodyPr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4. </a:t>
            </a:r>
            <a:r>
              <a:rPr lang="zh-CN" altLang="en-US" sz="2400" dirty="0">
                <a:latin typeface="思源黑体 Bold" panose="02010600030101010101" charset="-122"/>
                <a:ea typeface="思源黑体 Bold" panose="02010600030101010101" charset="-122"/>
              </a:rPr>
              <a:t>由逐步回归可知，</a:t>
            </a:r>
            <a:r>
              <a:rPr lang="en-US" altLang="zh-CN" sz="2400" dirty="0">
                <a:latin typeface="思源黑体 Bold" panose="02010600030101010101" charset="-122"/>
                <a:ea typeface="思源黑体 Bold" panose="02010600030101010101" charset="-122"/>
              </a:rPr>
              <a:t>5</a:t>
            </a:r>
            <a:r>
              <a:rPr lang="zh-CN" altLang="en-US" sz="2400" dirty="0">
                <a:latin typeface="思源黑体 Bold" panose="02010600030101010101" charset="-122"/>
                <a:ea typeface="思源黑体 Bold" panose="02010600030101010101" charset="-122"/>
              </a:rPr>
              <a:t>年钢铁板块总均值数据集中的非流动负债合计与专项储备呈线性正相关</a:t>
            </a:r>
            <a:endParaRPr lang="en-US" sz="2400" spc="374" dirty="0">
              <a:solidFill>
                <a:srgbClr val="000000"/>
              </a:solidFill>
              <a:latin typeface="思源黑体 Bold" panose="02010600030101010101" charset="-122"/>
              <a:ea typeface="思源黑体 Bold" panose="02010600030101010101" charset="-122"/>
            </a:endParaRPr>
          </a:p>
        </p:txBody>
      </p:sp>
      <p:sp>
        <p:nvSpPr>
          <p:cNvPr id="55" name="TextBox 55"/>
          <p:cNvSpPr txBox="1"/>
          <p:nvPr/>
        </p:nvSpPr>
        <p:spPr>
          <a:xfrm>
            <a:off x="7276267" y="2170601"/>
            <a:ext cx="2617854" cy="2022670"/>
          </a:xfrm>
          <a:prstGeom prst="rect">
            <a:avLst/>
          </a:prstGeom>
        </p:spPr>
        <p:txBody>
          <a:bodyPr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1. 2021</a:t>
            </a:r>
            <a:r>
              <a:rPr lang="zh-CN" altLang="en-US" sz="2400" dirty="0">
                <a:latin typeface="思源黑体 Bold" panose="02010600030101010101" charset="-122"/>
                <a:ea typeface="思源黑体 Bold" panose="02010600030101010101" charset="-122"/>
              </a:rPr>
              <a:t>年</a:t>
            </a:r>
            <a:r>
              <a:rPr lang="en-US" altLang="zh-CN" sz="2400" dirty="0">
                <a:latin typeface="思源黑体 Bold" panose="02010600030101010101" charset="-122"/>
                <a:ea typeface="思源黑体 Bold" panose="02010600030101010101" charset="-122"/>
              </a:rPr>
              <a:t>12</a:t>
            </a:r>
            <a:r>
              <a:rPr lang="zh-CN" altLang="en-US" sz="2400" dirty="0">
                <a:latin typeface="思源黑体 Bold" panose="02010600030101010101" charset="-122"/>
                <a:ea typeface="思源黑体 Bold" panose="02010600030101010101" charset="-122"/>
              </a:rPr>
              <a:t>月季度中的所有特征变量之间的一元线性关系程度均在中等程度相关及以上</a:t>
            </a:r>
            <a:endParaRPr lang="en-US" altLang="zh-CN" sz="2400" spc="374" dirty="0">
              <a:solidFill>
                <a:srgbClr val="000000"/>
              </a:solidFill>
              <a:latin typeface="思源黑体 Bold" panose="02010600030101010101" charset="-122"/>
              <a:ea typeface="思源黑体 Bold" panose="02010600030101010101" charset="-122"/>
            </a:endParaRPr>
          </a:p>
        </p:txBody>
      </p:sp>
      <p:sp>
        <p:nvSpPr>
          <p:cNvPr id="56" name="TextBox 56"/>
          <p:cNvSpPr txBox="1"/>
          <p:nvPr/>
        </p:nvSpPr>
        <p:spPr>
          <a:xfrm>
            <a:off x="13640670" y="7359030"/>
            <a:ext cx="2617854" cy="2022670"/>
          </a:xfrm>
          <a:prstGeom prst="rect">
            <a:avLst/>
          </a:prstGeom>
        </p:spPr>
        <p:txBody>
          <a:bodyPr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5. </a:t>
            </a:r>
            <a:r>
              <a:rPr lang="zh-CN" altLang="en-US" sz="2400" dirty="0">
                <a:latin typeface="思源黑体 Bold" panose="02010600030101010101" charset="-122"/>
                <a:ea typeface="思源黑体 Bold" panose="02010600030101010101" charset="-122"/>
              </a:rPr>
              <a:t>由逐步回归可知，</a:t>
            </a:r>
            <a:r>
              <a:rPr lang="en-US" altLang="zh-CN" sz="2400" dirty="0">
                <a:latin typeface="思源黑体 Bold" panose="02010600030101010101" charset="-122"/>
                <a:ea typeface="思源黑体 Bold" panose="02010600030101010101" charset="-122"/>
              </a:rPr>
              <a:t>5</a:t>
            </a:r>
            <a:r>
              <a:rPr lang="zh-CN" altLang="en-US" sz="2400" dirty="0">
                <a:latin typeface="思源黑体 Bold" panose="02010600030101010101" charset="-122"/>
                <a:ea typeface="思源黑体 Bold" panose="02010600030101010101" charset="-122"/>
              </a:rPr>
              <a:t>年钢铁板块总均值数据集中的短期借款与资本公积呈线性负相关</a:t>
            </a:r>
            <a:endParaRPr lang="en-US" sz="2400" spc="374" dirty="0">
              <a:solidFill>
                <a:srgbClr val="000000"/>
              </a:solidFill>
              <a:latin typeface="思源黑体 Bold" panose="02010600030101010101" charset="-122"/>
              <a:ea typeface="思源黑体 Bold" panose="02010600030101010101" charset="-122"/>
            </a:endParaRPr>
          </a:p>
        </p:txBody>
      </p:sp>
      <p:sp>
        <p:nvSpPr>
          <p:cNvPr id="57" name="TextBox 57"/>
          <p:cNvSpPr txBox="1"/>
          <p:nvPr/>
        </p:nvSpPr>
        <p:spPr>
          <a:xfrm>
            <a:off x="11532421" y="2170601"/>
            <a:ext cx="2617854" cy="1608261"/>
          </a:xfrm>
          <a:prstGeom prst="rect">
            <a:avLst/>
          </a:prstGeom>
        </p:spPr>
        <p:txBody>
          <a:bodyPr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2. 2021</a:t>
            </a:r>
            <a:r>
              <a:rPr lang="zh-CN" altLang="en-US" sz="2400" dirty="0">
                <a:latin typeface="思源黑体 Bold" panose="02010600030101010101" charset="-122"/>
                <a:ea typeface="思源黑体 Bold" panose="02010600030101010101" charset="-122"/>
              </a:rPr>
              <a:t>年</a:t>
            </a:r>
            <a:r>
              <a:rPr lang="en-US" altLang="zh-CN" sz="2400">
                <a:latin typeface="思源黑体 Bold" panose="02010600030101010101" charset="-122"/>
                <a:ea typeface="思源黑体 Bold" panose="02010600030101010101" charset="-122"/>
              </a:rPr>
              <a:t>12</a:t>
            </a:r>
            <a:r>
              <a:rPr lang="zh-CN" altLang="en-US" sz="2400">
                <a:latin typeface="思源黑体 Bold" panose="02010600030101010101" charset="-122"/>
                <a:ea typeface="思源黑体 Bold" panose="02010600030101010101" charset="-122"/>
              </a:rPr>
              <a:t>月</a:t>
            </a:r>
            <a:r>
              <a:rPr lang="zh-CN" altLang="en-US" sz="2400" dirty="0">
                <a:latin typeface="思源黑体 Bold" panose="02010600030101010101" charset="-122"/>
                <a:ea typeface="思源黑体 Bold" panose="02010600030101010101" charset="-122"/>
              </a:rPr>
              <a:t>季度中各个证券的货币资金与非流动负债呈现强线性正相关</a:t>
            </a:r>
            <a:endParaRPr lang="en-US" altLang="zh-CN" sz="2400" spc="374" dirty="0">
              <a:solidFill>
                <a:srgbClr val="000000"/>
              </a:solidFill>
              <a:latin typeface="思源黑体 Bold" panose="02010600030101010101" charset="-122"/>
              <a:ea typeface="思源黑体 Bold" panose="02010600030101010101" charset="-122"/>
            </a:endParaRPr>
          </a:p>
        </p:txBody>
      </p:sp>
      <p:sp>
        <p:nvSpPr>
          <p:cNvPr id="58" name="TextBox 33">
            <a:extLst>
              <a:ext uri="{FF2B5EF4-FFF2-40B4-BE49-F238E27FC236}">
                <a16:creationId xmlns:a16="http://schemas.microsoft.com/office/drawing/2014/main" id="{E74D6345-2231-94D3-F666-8BFB76381A50}"/>
              </a:ext>
            </a:extLst>
          </p:cNvPr>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60" name="TextBox 35">
            <a:extLst>
              <a:ext uri="{FF2B5EF4-FFF2-40B4-BE49-F238E27FC236}">
                <a16:creationId xmlns:a16="http://schemas.microsoft.com/office/drawing/2014/main" id="{CCD93278-1A5C-4427-84D1-4E30C1732483}"/>
              </a:ext>
            </a:extLst>
          </p:cNvPr>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61" name="TextBox 37">
            <a:extLst>
              <a:ext uri="{FF2B5EF4-FFF2-40B4-BE49-F238E27FC236}">
                <a16:creationId xmlns:a16="http://schemas.microsoft.com/office/drawing/2014/main" id="{B705234B-3D79-E716-A24E-58E1BED5FC81}"/>
              </a:ext>
            </a:extLst>
          </p:cNvPr>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62" name="TextBox 38">
            <a:extLst>
              <a:ext uri="{FF2B5EF4-FFF2-40B4-BE49-F238E27FC236}">
                <a16:creationId xmlns:a16="http://schemas.microsoft.com/office/drawing/2014/main" id="{B297A890-F175-C3A8-33BF-4501E5DA3361}"/>
              </a:ext>
            </a:extLst>
          </p:cNvPr>
          <p:cNvSpPr txBox="1"/>
          <p:nvPr/>
        </p:nvSpPr>
        <p:spPr>
          <a:xfrm>
            <a:off x="620398" y="7758188"/>
            <a:ext cx="2086058" cy="487185"/>
          </a:xfrm>
          <a:prstGeom prst="rect">
            <a:avLst/>
          </a:prstGeom>
        </p:spPr>
        <p:txBody>
          <a:bodyPr lIns="0" tIns="0" rIns="0" bIns="0" rtlCol="0" anchor="t">
            <a:spAutoFit/>
          </a:bodyPr>
          <a:lstStyle/>
          <a:p>
            <a:pPr algn="ctr">
              <a:lnSpc>
                <a:spcPts val="4096"/>
              </a:lnSpc>
            </a:pPr>
            <a:r>
              <a:rPr lang="zh-CN" altLang="en-US" sz="2800" spc="640" dirty="0">
                <a:solidFill>
                  <a:srgbClr val="304370"/>
                </a:solidFill>
                <a:ea typeface="思源黑体-粗体 Bold"/>
              </a:rPr>
              <a:t>统计结论</a:t>
            </a:r>
            <a:endParaRPr lang="en-US" altLang="zh-CN" sz="2800" spc="640" dirty="0">
              <a:solidFill>
                <a:srgbClr val="304370"/>
              </a:solidFill>
              <a:ea typeface="思源黑体-粗体 Bold"/>
            </a:endParaRPr>
          </a:p>
        </p:txBody>
      </p:sp>
      <p:sp>
        <p:nvSpPr>
          <p:cNvPr id="63" name="TextBox 39">
            <a:extLst>
              <a:ext uri="{FF2B5EF4-FFF2-40B4-BE49-F238E27FC236}">
                <a16:creationId xmlns:a16="http://schemas.microsoft.com/office/drawing/2014/main" id="{AD4E92B6-767A-8831-2B65-DA78542D9941}"/>
              </a:ext>
            </a:extLst>
          </p:cNvPr>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64" name="TextBox 24">
            <a:extLst>
              <a:ext uri="{FF2B5EF4-FFF2-40B4-BE49-F238E27FC236}">
                <a16:creationId xmlns:a16="http://schemas.microsoft.com/office/drawing/2014/main" id="{3B930F3B-DB80-98F3-B916-86A1199BA737}"/>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sp>
        <p:nvSpPr>
          <p:cNvPr id="65" name="TextBox 22">
            <a:extLst>
              <a:ext uri="{FF2B5EF4-FFF2-40B4-BE49-F238E27FC236}">
                <a16:creationId xmlns:a16="http://schemas.microsoft.com/office/drawing/2014/main" id="{F620E11B-B878-02FF-842F-E912DBD96883}"/>
              </a:ext>
            </a:extLst>
          </p:cNvPr>
          <p:cNvSpPr txBox="1"/>
          <p:nvPr/>
        </p:nvSpPr>
        <p:spPr>
          <a:xfrm>
            <a:off x="482963" y="3633945"/>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数据预处理</a:t>
            </a:r>
            <a:endParaRPr lang="en-US" sz="2499" spc="499" dirty="0">
              <a:solidFill>
                <a:srgbClr val="EEF2F5"/>
              </a:solidFill>
              <a:ea typeface="思源黑体 Bold"/>
            </a:endParaRPr>
          </a:p>
        </p:txBody>
      </p:sp>
      <p:grpSp>
        <p:nvGrpSpPr>
          <p:cNvPr id="40" name="Group 5">
            <a:extLst>
              <a:ext uri="{FF2B5EF4-FFF2-40B4-BE49-F238E27FC236}">
                <a16:creationId xmlns:a16="http://schemas.microsoft.com/office/drawing/2014/main" id="{58933F33-AD70-D95B-A9FC-5A4DD119A36E}"/>
              </a:ext>
            </a:extLst>
          </p:cNvPr>
          <p:cNvGrpSpPr/>
          <p:nvPr/>
        </p:nvGrpSpPr>
        <p:grpSpPr>
          <a:xfrm>
            <a:off x="1028700" y="754669"/>
            <a:ext cx="1167893" cy="1167893"/>
            <a:chOff x="0" y="0"/>
            <a:chExt cx="1557191" cy="1557191"/>
          </a:xfrm>
        </p:grpSpPr>
        <p:grpSp>
          <p:nvGrpSpPr>
            <p:cNvPr id="41" name="Group 6">
              <a:extLst>
                <a:ext uri="{FF2B5EF4-FFF2-40B4-BE49-F238E27FC236}">
                  <a16:creationId xmlns:a16="http://schemas.microsoft.com/office/drawing/2014/main" id="{7C78E68F-B8DA-5579-43ED-9466000E1360}"/>
                </a:ext>
              </a:extLst>
            </p:cNvPr>
            <p:cNvGrpSpPr>
              <a:grpSpLocks noChangeAspect="1"/>
            </p:cNvGrpSpPr>
            <p:nvPr/>
          </p:nvGrpSpPr>
          <p:grpSpPr>
            <a:xfrm>
              <a:off x="0" y="0"/>
              <a:ext cx="1557191" cy="1557191"/>
              <a:chOff x="-2540" y="-2540"/>
              <a:chExt cx="6355080" cy="6355080"/>
            </a:xfrm>
          </p:grpSpPr>
          <p:sp>
            <p:nvSpPr>
              <p:cNvPr id="45" name="Freeform 7">
                <a:extLst>
                  <a:ext uri="{FF2B5EF4-FFF2-40B4-BE49-F238E27FC236}">
                    <a16:creationId xmlns:a16="http://schemas.microsoft.com/office/drawing/2014/main" id="{C6C747C7-BB8E-8E71-318A-D19B97908567}"/>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42" name="Picture 8">
              <a:extLst>
                <a:ext uri="{FF2B5EF4-FFF2-40B4-BE49-F238E27FC236}">
                  <a16:creationId xmlns:a16="http://schemas.microsoft.com/office/drawing/2014/main" id="{608E2E78-4D23-690B-DC30-73FF90DB933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4639" y="54639"/>
              <a:ext cx="1447913" cy="1447913"/>
            </a:xfrm>
            <a:prstGeom prst="rect">
              <a:avLst/>
            </a:prstGeom>
          </p:spPr>
        </p:pic>
        <p:pic>
          <p:nvPicPr>
            <p:cNvPr id="43" name="Picture 11">
              <a:extLst>
                <a:ext uri="{FF2B5EF4-FFF2-40B4-BE49-F238E27FC236}">
                  <a16:creationId xmlns:a16="http://schemas.microsoft.com/office/drawing/2014/main" id="{78BB90F2-A959-369F-4760-5D6B72D2874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52546" y="589542"/>
              <a:ext cx="852099" cy="707231"/>
            </a:xfrm>
            <a:prstGeom prst="rect">
              <a:avLst/>
            </a:prstGeom>
          </p:spPr>
        </p:pic>
        <p:pic>
          <p:nvPicPr>
            <p:cNvPr id="44" name="Picture 12">
              <a:extLst>
                <a:ext uri="{FF2B5EF4-FFF2-40B4-BE49-F238E27FC236}">
                  <a16:creationId xmlns:a16="http://schemas.microsoft.com/office/drawing/2014/main" id="{35DC6D5C-79D3-28A2-0AF4-448712E761A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45572" y="437009"/>
              <a:ext cx="466046" cy="618252"/>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754669"/>
            <a:ext cx="1167893" cy="1167893"/>
            <a:chOff x="0" y="0"/>
            <a:chExt cx="1557191" cy="1557191"/>
          </a:xfrm>
        </p:grpSpPr>
        <p:grpSp>
          <p:nvGrpSpPr>
            <p:cNvPr id="6" name="Group 6"/>
            <p:cNvGrpSpPr>
              <a:grpSpLocks noChangeAspect="1"/>
            </p:cNvGrpSpPr>
            <p:nvPr/>
          </p:nvGrpSpPr>
          <p:grpSpPr>
            <a:xfrm>
              <a:off x="0" y="0"/>
              <a:ext cx="1557191" cy="1557191"/>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864828"/>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20398" y="2503588"/>
            <a:ext cx="2086058" cy="500458"/>
          </a:xfrm>
          <a:prstGeom prst="rect">
            <a:avLst/>
          </a:prstGeom>
        </p:spPr>
        <p:txBody>
          <a:bodyPr lIns="0" tIns="0" rIns="0" bIns="0" rtlCol="0" anchor="t">
            <a:spAutoFit/>
          </a:bodyPr>
          <a:lstStyle/>
          <a:p>
            <a:pPr algn="ctr">
              <a:lnSpc>
                <a:spcPts val="4096"/>
              </a:lnSpc>
            </a:pPr>
            <a:r>
              <a:rPr lang="zh-CN" altLang="en-US" sz="3200" spc="640" dirty="0">
                <a:solidFill>
                  <a:srgbClr val="304370"/>
                </a:solidFill>
                <a:ea typeface="思源黑体-粗体 Bold"/>
              </a:rPr>
              <a:t>数据获取</a:t>
            </a:r>
            <a:endParaRPr lang="en-US" sz="3200" spc="640" dirty="0">
              <a:solidFill>
                <a:srgbClr val="304370"/>
              </a:solidFill>
              <a:ea typeface="思源黑体-粗体 Bold"/>
            </a:endParaRPr>
          </a:p>
        </p:txBody>
      </p:sp>
      <p:sp>
        <p:nvSpPr>
          <p:cNvPr id="22" name="TextBox 22"/>
          <p:cNvSpPr txBox="1"/>
          <p:nvPr/>
        </p:nvSpPr>
        <p:spPr>
          <a:xfrm>
            <a:off x="482963" y="3633945"/>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数据预处理</a:t>
            </a:r>
            <a:endParaRPr lang="en-US" sz="2499" spc="499" dirty="0">
              <a:solidFill>
                <a:srgbClr val="EEF2F5"/>
              </a:solidFill>
              <a:ea typeface="思源黑体 Bold"/>
            </a:endParaRPr>
          </a:p>
        </p:txBody>
      </p:sp>
      <p:sp>
        <p:nvSpPr>
          <p:cNvPr id="23" name="TextBox 23"/>
          <p:cNvSpPr txBox="1"/>
          <p:nvPr/>
        </p:nvSpPr>
        <p:spPr>
          <a:xfrm>
            <a:off x="482963" y="4662110"/>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24" name="TextBox 24"/>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sp>
        <p:nvSpPr>
          <p:cNvPr id="25" name="TextBox 25"/>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26" name="TextBox 26"/>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27" name="TextBox 27"/>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38" name="TextBox 38"/>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a:rPr>
              <a:t>1. </a:t>
            </a:r>
            <a:r>
              <a:rPr lang="zh-CN" altLang="en-US" sz="3100" spc="310" dirty="0">
                <a:solidFill>
                  <a:srgbClr val="003070"/>
                </a:solidFill>
                <a:latin typeface="思源黑体-粗体 Bold" panose="02010600030101010101" charset="-122"/>
                <a:ea typeface="思源黑体-粗体 Bold" panose="02010600030101010101" charset="-122"/>
              </a:rPr>
              <a:t>原始数据集</a:t>
            </a:r>
            <a:endParaRPr lang="en-US" sz="3100" spc="310" dirty="0">
              <a:solidFill>
                <a:srgbClr val="003070"/>
              </a:solidFill>
              <a:latin typeface="思源黑体-粗体 Bold"/>
            </a:endParaRPr>
          </a:p>
        </p:txBody>
      </p:sp>
      <p:grpSp>
        <p:nvGrpSpPr>
          <p:cNvPr id="74" name="Group 20">
            <a:extLst>
              <a:ext uri="{FF2B5EF4-FFF2-40B4-BE49-F238E27FC236}">
                <a16:creationId xmlns:a16="http://schemas.microsoft.com/office/drawing/2014/main" id="{F622069F-FA6F-B087-3D22-17311DF1A952}"/>
              </a:ext>
            </a:extLst>
          </p:cNvPr>
          <p:cNvGrpSpPr/>
          <p:nvPr/>
        </p:nvGrpSpPr>
        <p:grpSpPr>
          <a:xfrm>
            <a:off x="4425983" y="2258789"/>
            <a:ext cx="252300" cy="3033718"/>
            <a:chOff x="0" y="0"/>
            <a:chExt cx="53411" cy="642223"/>
          </a:xfrm>
        </p:grpSpPr>
        <p:sp>
          <p:nvSpPr>
            <p:cNvPr id="75" name="Freeform 21">
              <a:extLst>
                <a:ext uri="{FF2B5EF4-FFF2-40B4-BE49-F238E27FC236}">
                  <a16:creationId xmlns:a16="http://schemas.microsoft.com/office/drawing/2014/main" id="{9CFD0923-F404-19EA-71BF-B155670FE4E0}"/>
                </a:ext>
              </a:extLst>
            </p:cNvPr>
            <p:cNvSpPr/>
            <p:nvPr/>
          </p:nvSpPr>
          <p:spPr>
            <a:xfrm>
              <a:off x="0" y="0"/>
              <a:ext cx="53411" cy="642223"/>
            </a:xfrm>
            <a:custGeom>
              <a:avLst/>
              <a:gdLst/>
              <a:ahLst/>
              <a:cxnLst/>
              <a:rect l="l" t="t" r="r" b="b"/>
              <a:pathLst>
                <a:path w="53411" h="642223">
                  <a:moveTo>
                    <a:pt x="0" y="0"/>
                  </a:moveTo>
                  <a:lnTo>
                    <a:pt x="53411" y="0"/>
                  </a:lnTo>
                  <a:lnTo>
                    <a:pt x="53411" y="642223"/>
                  </a:lnTo>
                  <a:lnTo>
                    <a:pt x="0" y="642223"/>
                  </a:lnTo>
                  <a:close/>
                </a:path>
              </a:pathLst>
            </a:custGeom>
            <a:solidFill>
              <a:srgbClr val="304370"/>
            </a:solidFill>
          </p:spPr>
        </p:sp>
        <p:sp>
          <p:nvSpPr>
            <p:cNvPr id="76" name="TextBox 22">
              <a:extLst>
                <a:ext uri="{FF2B5EF4-FFF2-40B4-BE49-F238E27FC236}">
                  <a16:creationId xmlns:a16="http://schemas.microsoft.com/office/drawing/2014/main" id="{31BBCBA3-0EAD-8EBD-A266-1FA2C3F2E231}"/>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77" name="Group 23">
            <a:extLst>
              <a:ext uri="{FF2B5EF4-FFF2-40B4-BE49-F238E27FC236}">
                <a16:creationId xmlns:a16="http://schemas.microsoft.com/office/drawing/2014/main" id="{7E473F7B-6397-31C5-E641-AAAE6CC02BB8}"/>
              </a:ext>
            </a:extLst>
          </p:cNvPr>
          <p:cNvGrpSpPr/>
          <p:nvPr/>
        </p:nvGrpSpPr>
        <p:grpSpPr>
          <a:xfrm>
            <a:off x="4425983" y="5680438"/>
            <a:ext cx="252300" cy="3033718"/>
            <a:chOff x="0" y="0"/>
            <a:chExt cx="53411" cy="642223"/>
          </a:xfrm>
        </p:grpSpPr>
        <p:sp>
          <p:nvSpPr>
            <p:cNvPr id="78" name="Freeform 24">
              <a:extLst>
                <a:ext uri="{FF2B5EF4-FFF2-40B4-BE49-F238E27FC236}">
                  <a16:creationId xmlns:a16="http://schemas.microsoft.com/office/drawing/2014/main" id="{58BB1FE9-CC22-5552-A94D-E9459FDF5777}"/>
                </a:ext>
              </a:extLst>
            </p:cNvPr>
            <p:cNvSpPr/>
            <p:nvPr/>
          </p:nvSpPr>
          <p:spPr>
            <a:xfrm>
              <a:off x="0" y="0"/>
              <a:ext cx="53411" cy="642223"/>
            </a:xfrm>
            <a:custGeom>
              <a:avLst/>
              <a:gdLst/>
              <a:ahLst/>
              <a:cxnLst/>
              <a:rect l="l" t="t" r="r" b="b"/>
              <a:pathLst>
                <a:path w="53411" h="642223">
                  <a:moveTo>
                    <a:pt x="0" y="0"/>
                  </a:moveTo>
                  <a:lnTo>
                    <a:pt x="53411" y="0"/>
                  </a:lnTo>
                  <a:lnTo>
                    <a:pt x="53411" y="642223"/>
                  </a:lnTo>
                  <a:lnTo>
                    <a:pt x="0" y="642223"/>
                  </a:lnTo>
                  <a:close/>
                </a:path>
              </a:pathLst>
            </a:custGeom>
            <a:solidFill>
              <a:srgbClr val="6083BA"/>
            </a:solidFill>
          </p:spPr>
        </p:sp>
        <p:sp>
          <p:nvSpPr>
            <p:cNvPr id="79" name="TextBox 25">
              <a:extLst>
                <a:ext uri="{FF2B5EF4-FFF2-40B4-BE49-F238E27FC236}">
                  <a16:creationId xmlns:a16="http://schemas.microsoft.com/office/drawing/2014/main" id="{80A801AC-E700-AAA8-F3C1-2A2E7840119C}"/>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80" name="Group 26">
            <a:extLst>
              <a:ext uri="{FF2B5EF4-FFF2-40B4-BE49-F238E27FC236}">
                <a16:creationId xmlns:a16="http://schemas.microsoft.com/office/drawing/2014/main" id="{893ACEB1-0DBA-D6E3-3FBD-D585B4EDAFFD}"/>
              </a:ext>
            </a:extLst>
          </p:cNvPr>
          <p:cNvGrpSpPr/>
          <p:nvPr/>
        </p:nvGrpSpPr>
        <p:grpSpPr>
          <a:xfrm>
            <a:off x="10834850" y="2258789"/>
            <a:ext cx="252300" cy="3033718"/>
            <a:chOff x="0" y="0"/>
            <a:chExt cx="53411" cy="642223"/>
          </a:xfrm>
        </p:grpSpPr>
        <p:sp>
          <p:nvSpPr>
            <p:cNvPr id="81" name="Freeform 27">
              <a:extLst>
                <a:ext uri="{FF2B5EF4-FFF2-40B4-BE49-F238E27FC236}">
                  <a16:creationId xmlns:a16="http://schemas.microsoft.com/office/drawing/2014/main" id="{D07BE934-8BC3-0DA2-A3A9-3DA1A5200EF3}"/>
                </a:ext>
              </a:extLst>
            </p:cNvPr>
            <p:cNvSpPr/>
            <p:nvPr/>
          </p:nvSpPr>
          <p:spPr>
            <a:xfrm>
              <a:off x="0" y="0"/>
              <a:ext cx="53411" cy="642223"/>
            </a:xfrm>
            <a:custGeom>
              <a:avLst/>
              <a:gdLst/>
              <a:ahLst/>
              <a:cxnLst/>
              <a:rect l="l" t="t" r="r" b="b"/>
              <a:pathLst>
                <a:path w="53411" h="642223">
                  <a:moveTo>
                    <a:pt x="0" y="0"/>
                  </a:moveTo>
                  <a:lnTo>
                    <a:pt x="53411" y="0"/>
                  </a:lnTo>
                  <a:lnTo>
                    <a:pt x="53411" y="642223"/>
                  </a:lnTo>
                  <a:lnTo>
                    <a:pt x="0" y="642223"/>
                  </a:lnTo>
                  <a:close/>
                </a:path>
              </a:pathLst>
            </a:custGeom>
            <a:solidFill>
              <a:srgbClr val="6083BA"/>
            </a:solidFill>
          </p:spPr>
        </p:sp>
        <p:sp>
          <p:nvSpPr>
            <p:cNvPr id="82" name="TextBox 28">
              <a:extLst>
                <a:ext uri="{FF2B5EF4-FFF2-40B4-BE49-F238E27FC236}">
                  <a16:creationId xmlns:a16="http://schemas.microsoft.com/office/drawing/2014/main" id="{0CF33698-EB2C-EBD2-2C3A-8AFC4F405A27}"/>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83" name="Group 29">
            <a:extLst>
              <a:ext uri="{FF2B5EF4-FFF2-40B4-BE49-F238E27FC236}">
                <a16:creationId xmlns:a16="http://schemas.microsoft.com/office/drawing/2014/main" id="{528C5B9E-9713-CF48-2111-3D875204F68B}"/>
              </a:ext>
            </a:extLst>
          </p:cNvPr>
          <p:cNvGrpSpPr/>
          <p:nvPr/>
        </p:nvGrpSpPr>
        <p:grpSpPr>
          <a:xfrm>
            <a:off x="10834850" y="5680438"/>
            <a:ext cx="252300" cy="3033718"/>
            <a:chOff x="0" y="0"/>
            <a:chExt cx="53411" cy="642223"/>
          </a:xfrm>
        </p:grpSpPr>
        <p:sp>
          <p:nvSpPr>
            <p:cNvPr id="84" name="Freeform 30">
              <a:extLst>
                <a:ext uri="{FF2B5EF4-FFF2-40B4-BE49-F238E27FC236}">
                  <a16:creationId xmlns:a16="http://schemas.microsoft.com/office/drawing/2014/main" id="{D585CADE-A119-5CF1-BEC1-B17D141945B1}"/>
                </a:ext>
              </a:extLst>
            </p:cNvPr>
            <p:cNvSpPr/>
            <p:nvPr/>
          </p:nvSpPr>
          <p:spPr>
            <a:xfrm>
              <a:off x="0" y="0"/>
              <a:ext cx="53411" cy="642223"/>
            </a:xfrm>
            <a:custGeom>
              <a:avLst/>
              <a:gdLst/>
              <a:ahLst/>
              <a:cxnLst/>
              <a:rect l="l" t="t" r="r" b="b"/>
              <a:pathLst>
                <a:path w="53411" h="642223">
                  <a:moveTo>
                    <a:pt x="0" y="0"/>
                  </a:moveTo>
                  <a:lnTo>
                    <a:pt x="53411" y="0"/>
                  </a:lnTo>
                  <a:lnTo>
                    <a:pt x="53411" y="642223"/>
                  </a:lnTo>
                  <a:lnTo>
                    <a:pt x="0" y="642223"/>
                  </a:lnTo>
                  <a:close/>
                </a:path>
              </a:pathLst>
            </a:custGeom>
            <a:solidFill>
              <a:srgbClr val="304370"/>
            </a:solidFill>
          </p:spPr>
        </p:sp>
        <p:sp>
          <p:nvSpPr>
            <p:cNvPr id="85" name="TextBox 31">
              <a:extLst>
                <a:ext uri="{FF2B5EF4-FFF2-40B4-BE49-F238E27FC236}">
                  <a16:creationId xmlns:a16="http://schemas.microsoft.com/office/drawing/2014/main" id="{AA2B08F4-C759-C07A-9D57-5D875DF05523}"/>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86" name="Group 32">
            <a:extLst>
              <a:ext uri="{FF2B5EF4-FFF2-40B4-BE49-F238E27FC236}">
                <a16:creationId xmlns:a16="http://schemas.microsoft.com/office/drawing/2014/main" id="{CA990ADC-250E-EE95-F6A8-2FA009D52957}"/>
              </a:ext>
            </a:extLst>
          </p:cNvPr>
          <p:cNvGrpSpPr/>
          <p:nvPr/>
        </p:nvGrpSpPr>
        <p:grpSpPr>
          <a:xfrm>
            <a:off x="4678283" y="2258789"/>
            <a:ext cx="5759180" cy="3033718"/>
            <a:chOff x="0" y="0"/>
            <a:chExt cx="1219190" cy="642223"/>
          </a:xfrm>
        </p:grpSpPr>
        <p:sp>
          <p:nvSpPr>
            <p:cNvPr id="87" name="Freeform 33">
              <a:extLst>
                <a:ext uri="{FF2B5EF4-FFF2-40B4-BE49-F238E27FC236}">
                  <a16:creationId xmlns:a16="http://schemas.microsoft.com/office/drawing/2014/main" id="{A8C5B3B0-5CF4-F2BA-ABBD-39571D506692}"/>
                </a:ext>
              </a:extLst>
            </p:cNvPr>
            <p:cNvSpPr/>
            <p:nvPr/>
          </p:nvSpPr>
          <p:spPr>
            <a:xfrm>
              <a:off x="0" y="0"/>
              <a:ext cx="1219190" cy="642223"/>
            </a:xfrm>
            <a:custGeom>
              <a:avLst/>
              <a:gdLst/>
              <a:ahLst/>
              <a:cxnLst/>
              <a:rect l="l" t="t" r="r" b="b"/>
              <a:pathLst>
                <a:path w="1219190" h="642223">
                  <a:moveTo>
                    <a:pt x="0" y="0"/>
                  </a:moveTo>
                  <a:lnTo>
                    <a:pt x="1219190" y="0"/>
                  </a:lnTo>
                  <a:lnTo>
                    <a:pt x="1219190" y="642223"/>
                  </a:lnTo>
                  <a:lnTo>
                    <a:pt x="0" y="642223"/>
                  </a:lnTo>
                  <a:close/>
                </a:path>
              </a:pathLst>
            </a:custGeom>
            <a:solidFill>
              <a:srgbClr val="FFFFFF"/>
            </a:solidFill>
          </p:spPr>
        </p:sp>
        <p:sp>
          <p:nvSpPr>
            <p:cNvPr id="88" name="TextBox 34">
              <a:extLst>
                <a:ext uri="{FF2B5EF4-FFF2-40B4-BE49-F238E27FC236}">
                  <a16:creationId xmlns:a16="http://schemas.microsoft.com/office/drawing/2014/main" id="{4D609283-CDBE-4A84-EE85-80149403147F}"/>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89" name="Group 35">
            <a:extLst>
              <a:ext uri="{FF2B5EF4-FFF2-40B4-BE49-F238E27FC236}">
                <a16:creationId xmlns:a16="http://schemas.microsoft.com/office/drawing/2014/main" id="{43A32003-70DE-FFD7-D7C7-36B294561DF4}"/>
              </a:ext>
            </a:extLst>
          </p:cNvPr>
          <p:cNvGrpSpPr/>
          <p:nvPr/>
        </p:nvGrpSpPr>
        <p:grpSpPr>
          <a:xfrm>
            <a:off x="4678283" y="5680438"/>
            <a:ext cx="5759180" cy="3033718"/>
            <a:chOff x="0" y="0"/>
            <a:chExt cx="1219190" cy="642223"/>
          </a:xfrm>
        </p:grpSpPr>
        <p:sp>
          <p:nvSpPr>
            <p:cNvPr id="90" name="Freeform 36">
              <a:extLst>
                <a:ext uri="{FF2B5EF4-FFF2-40B4-BE49-F238E27FC236}">
                  <a16:creationId xmlns:a16="http://schemas.microsoft.com/office/drawing/2014/main" id="{775C810C-0718-6EB3-B582-142707354CDB}"/>
                </a:ext>
              </a:extLst>
            </p:cNvPr>
            <p:cNvSpPr/>
            <p:nvPr/>
          </p:nvSpPr>
          <p:spPr>
            <a:xfrm>
              <a:off x="0" y="0"/>
              <a:ext cx="1219190" cy="642223"/>
            </a:xfrm>
            <a:custGeom>
              <a:avLst/>
              <a:gdLst/>
              <a:ahLst/>
              <a:cxnLst/>
              <a:rect l="l" t="t" r="r" b="b"/>
              <a:pathLst>
                <a:path w="1219190" h="642223">
                  <a:moveTo>
                    <a:pt x="0" y="0"/>
                  </a:moveTo>
                  <a:lnTo>
                    <a:pt x="1219190" y="0"/>
                  </a:lnTo>
                  <a:lnTo>
                    <a:pt x="1219190" y="642223"/>
                  </a:lnTo>
                  <a:lnTo>
                    <a:pt x="0" y="642223"/>
                  </a:lnTo>
                  <a:close/>
                </a:path>
              </a:pathLst>
            </a:custGeom>
            <a:solidFill>
              <a:srgbClr val="FFFFFF"/>
            </a:solidFill>
          </p:spPr>
        </p:sp>
        <p:sp>
          <p:nvSpPr>
            <p:cNvPr id="91" name="TextBox 37">
              <a:extLst>
                <a:ext uri="{FF2B5EF4-FFF2-40B4-BE49-F238E27FC236}">
                  <a16:creationId xmlns:a16="http://schemas.microsoft.com/office/drawing/2014/main" id="{7DDA1761-B5B4-A704-C8E3-91150AE91BF9}"/>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92" name="Group 38">
            <a:extLst>
              <a:ext uri="{FF2B5EF4-FFF2-40B4-BE49-F238E27FC236}">
                <a16:creationId xmlns:a16="http://schemas.microsoft.com/office/drawing/2014/main" id="{DEBD1B8A-4CD3-0682-C7B8-9A7204476A54}"/>
              </a:ext>
            </a:extLst>
          </p:cNvPr>
          <p:cNvGrpSpPr/>
          <p:nvPr/>
        </p:nvGrpSpPr>
        <p:grpSpPr>
          <a:xfrm>
            <a:off x="11087150" y="2258789"/>
            <a:ext cx="5759180" cy="3033718"/>
            <a:chOff x="0" y="0"/>
            <a:chExt cx="1219190" cy="642223"/>
          </a:xfrm>
        </p:grpSpPr>
        <p:sp>
          <p:nvSpPr>
            <p:cNvPr id="93" name="Freeform 39">
              <a:extLst>
                <a:ext uri="{FF2B5EF4-FFF2-40B4-BE49-F238E27FC236}">
                  <a16:creationId xmlns:a16="http://schemas.microsoft.com/office/drawing/2014/main" id="{00ACB477-11F0-41FD-477B-92463B9E7AE0}"/>
                </a:ext>
              </a:extLst>
            </p:cNvPr>
            <p:cNvSpPr/>
            <p:nvPr/>
          </p:nvSpPr>
          <p:spPr>
            <a:xfrm>
              <a:off x="0" y="0"/>
              <a:ext cx="1219190" cy="642223"/>
            </a:xfrm>
            <a:custGeom>
              <a:avLst/>
              <a:gdLst/>
              <a:ahLst/>
              <a:cxnLst/>
              <a:rect l="l" t="t" r="r" b="b"/>
              <a:pathLst>
                <a:path w="1219190" h="642223">
                  <a:moveTo>
                    <a:pt x="0" y="0"/>
                  </a:moveTo>
                  <a:lnTo>
                    <a:pt x="1219190" y="0"/>
                  </a:lnTo>
                  <a:lnTo>
                    <a:pt x="1219190" y="642223"/>
                  </a:lnTo>
                  <a:lnTo>
                    <a:pt x="0" y="642223"/>
                  </a:lnTo>
                  <a:close/>
                </a:path>
              </a:pathLst>
            </a:custGeom>
            <a:solidFill>
              <a:srgbClr val="FFFFFF"/>
            </a:solidFill>
          </p:spPr>
        </p:sp>
        <p:sp>
          <p:nvSpPr>
            <p:cNvPr id="94" name="TextBox 40">
              <a:extLst>
                <a:ext uri="{FF2B5EF4-FFF2-40B4-BE49-F238E27FC236}">
                  <a16:creationId xmlns:a16="http://schemas.microsoft.com/office/drawing/2014/main" id="{344CD5E4-A814-609F-1866-C671C9D1A323}"/>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95" name="Group 41">
            <a:extLst>
              <a:ext uri="{FF2B5EF4-FFF2-40B4-BE49-F238E27FC236}">
                <a16:creationId xmlns:a16="http://schemas.microsoft.com/office/drawing/2014/main" id="{2D8C34B4-B896-BB00-3D26-0F4CAA2B76F8}"/>
              </a:ext>
            </a:extLst>
          </p:cNvPr>
          <p:cNvGrpSpPr/>
          <p:nvPr/>
        </p:nvGrpSpPr>
        <p:grpSpPr>
          <a:xfrm>
            <a:off x="11087150" y="5680438"/>
            <a:ext cx="5759180" cy="3033718"/>
            <a:chOff x="0" y="0"/>
            <a:chExt cx="1219190" cy="642223"/>
          </a:xfrm>
        </p:grpSpPr>
        <p:sp>
          <p:nvSpPr>
            <p:cNvPr id="96" name="Freeform 42">
              <a:extLst>
                <a:ext uri="{FF2B5EF4-FFF2-40B4-BE49-F238E27FC236}">
                  <a16:creationId xmlns:a16="http://schemas.microsoft.com/office/drawing/2014/main" id="{AAE43975-1A81-698A-BB0F-2519C67C0615}"/>
                </a:ext>
              </a:extLst>
            </p:cNvPr>
            <p:cNvSpPr/>
            <p:nvPr/>
          </p:nvSpPr>
          <p:spPr>
            <a:xfrm>
              <a:off x="0" y="0"/>
              <a:ext cx="1219190" cy="642223"/>
            </a:xfrm>
            <a:custGeom>
              <a:avLst/>
              <a:gdLst/>
              <a:ahLst/>
              <a:cxnLst/>
              <a:rect l="l" t="t" r="r" b="b"/>
              <a:pathLst>
                <a:path w="1219190" h="642223">
                  <a:moveTo>
                    <a:pt x="0" y="0"/>
                  </a:moveTo>
                  <a:lnTo>
                    <a:pt x="1219190" y="0"/>
                  </a:lnTo>
                  <a:lnTo>
                    <a:pt x="1219190" y="642223"/>
                  </a:lnTo>
                  <a:lnTo>
                    <a:pt x="0" y="642223"/>
                  </a:lnTo>
                  <a:close/>
                </a:path>
              </a:pathLst>
            </a:custGeom>
            <a:solidFill>
              <a:srgbClr val="FFFFFF"/>
            </a:solidFill>
          </p:spPr>
        </p:sp>
        <p:sp>
          <p:nvSpPr>
            <p:cNvPr id="97" name="TextBox 43">
              <a:extLst>
                <a:ext uri="{FF2B5EF4-FFF2-40B4-BE49-F238E27FC236}">
                  <a16:creationId xmlns:a16="http://schemas.microsoft.com/office/drawing/2014/main" id="{9DD609C1-238A-8002-47CA-3D7578B4B277}"/>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sp>
        <p:nvSpPr>
          <p:cNvPr id="98" name="TextBox 52">
            <a:extLst>
              <a:ext uri="{FF2B5EF4-FFF2-40B4-BE49-F238E27FC236}">
                <a16:creationId xmlns:a16="http://schemas.microsoft.com/office/drawing/2014/main" id="{201B11D7-0938-F0A8-DF50-78F299E0FACA}"/>
              </a:ext>
            </a:extLst>
          </p:cNvPr>
          <p:cNvSpPr txBox="1"/>
          <p:nvPr/>
        </p:nvSpPr>
        <p:spPr>
          <a:xfrm>
            <a:off x="5051286" y="3543914"/>
            <a:ext cx="4964139" cy="304186"/>
          </a:xfrm>
          <a:prstGeom prst="rect">
            <a:avLst/>
          </a:prstGeom>
        </p:spPr>
        <p:txBody>
          <a:bodyPr lIns="0" tIns="0" rIns="0" bIns="0" rtlCol="0" anchor="t">
            <a:spAutoFit/>
          </a:bodyPr>
          <a:lstStyle/>
          <a:p>
            <a:pPr>
              <a:lnSpc>
                <a:spcPts val="2559"/>
              </a:lnSpc>
            </a:pPr>
            <a:r>
              <a:rPr lang="en-US" sz="1599" spc="159" dirty="0">
                <a:solidFill>
                  <a:srgbClr val="000000"/>
                </a:solidFill>
                <a:ea typeface="思源黑体"/>
              </a:rPr>
              <a:t>35</a:t>
            </a:r>
            <a:r>
              <a:rPr lang="zh-CN" altLang="en-US" sz="1599" spc="159" dirty="0">
                <a:solidFill>
                  <a:srgbClr val="000000"/>
                </a:solidFill>
                <a:ea typeface="思源黑体"/>
              </a:rPr>
              <a:t>个证券，</a:t>
            </a:r>
            <a:r>
              <a:rPr lang="en-US" altLang="zh-CN" sz="1599" spc="159" dirty="0">
                <a:solidFill>
                  <a:srgbClr val="000000"/>
                </a:solidFill>
                <a:ea typeface="思源黑体"/>
              </a:rPr>
              <a:t>108</a:t>
            </a:r>
            <a:r>
              <a:rPr lang="zh-CN" altLang="en-US" sz="1599" spc="159" dirty="0">
                <a:solidFill>
                  <a:srgbClr val="000000"/>
                </a:solidFill>
                <a:ea typeface="思源黑体"/>
              </a:rPr>
              <a:t>个特征维度</a:t>
            </a:r>
            <a:endParaRPr lang="en-US" sz="1599" spc="159" dirty="0">
              <a:solidFill>
                <a:srgbClr val="000000"/>
              </a:solidFill>
              <a:ea typeface="思源黑体"/>
            </a:endParaRPr>
          </a:p>
        </p:txBody>
      </p:sp>
      <p:sp>
        <p:nvSpPr>
          <p:cNvPr id="99" name="TextBox 53">
            <a:extLst>
              <a:ext uri="{FF2B5EF4-FFF2-40B4-BE49-F238E27FC236}">
                <a16:creationId xmlns:a16="http://schemas.microsoft.com/office/drawing/2014/main" id="{6C964462-3C13-F17B-DDE8-B8CFBB87561E}"/>
              </a:ext>
            </a:extLst>
          </p:cNvPr>
          <p:cNvSpPr txBox="1"/>
          <p:nvPr/>
        </p:nvSpPr>
        <p:spPr>
          <a:xfrm>
            <a:off x="5063843" y="6972914"/>
            <a:ext cx="4964139" cy="304186"/>
          </a:xfrm>
          <a:prstGeom prst="rect">
            <a:avLst/>
          </a:prstGeom>
        </p:spPr>
        <p:txBody>
          <a:bodyPr lIns="0" tIns="0" rIns="0" bIns="0" rtlCol="0" anchor="t">
            <a:spAutoFit/>
          </a:bodyPr>
          <a:lstStyle/>
          <a:p>
            <a:pPr>
              <a:lnSpc>
                <a:spcPts val="2559"/>
              </a:lnSpc>
            </a:pPr>
            <a:r>
              <a:rPr lang="en-US" sz="1599" spc="159" dirty="0">
                <a:solidFill>
                  <a:srgbClr val="000000"/>
                </a:solidFill>
                <a:ea typeface="思源黑体"/>
              </a:rPr>
              <a:t>228</a:t>
            </a:r>
            <a:r>
              <a:rPr lang="zh-CN" altLang="en-US" sz="1599" spc="159" dirty="0">
                <a:solidFill>
                  <a:srgbClr val="000000"/>
                </a:solidFill>
                <a:ea typeface="思源黑体"/>
              </a:rPr>
              <a:t>条时间序列数据</a:t>
            </a:r>
            <a:endParaRPr lang="en-US" sz="1599" spc="159" dirty="0">
              <a:solidFill>
                <a:srgbClr val="000000"/>
              </a:solidFill>
              <a:ea typeface="思源黑体"/>
            </a:endParaRPr>
          </a:p>
        </p:txBody>
      </p:sp>
      <p:sp>
        <p:nvSpPr>
          <p:cNvPr id="100" name="TextBox 54">
            <a:extLst>
              <a:ext uri="{FF2B5EF4-FFF2-40B4-BE49-F238E27FC236}">
                <a16:creationId xmlns:a16="http://schemas.microsoft.com/office/drawing/2014/main" id="{C748793F-090A-BEC2-71BF-9ED6CEA4545A}"/>
              </a:ext>
            </a:extLst>
          </p:cNvPr>
          <p:cNvSpPr txBox="1"/>
          <p:nvPr/>
        </p:nvSpPr>
        <p:spPr>
          <a:xfrm>
            <a:off x="11468149" y="3543914"/>
            <a:ext cx="4964139" cy="304186"/>
          </a:xfrm>
          <a:prstGeom prst="rect">
            <a:avLst/>
          </a:prstGeom>
        </p:spPr>
        <p:txBody>
          <a:bodyPr lIns="0" tIns="0" rIns="0" bIns="0" rtlCol="0" anchor="t">
            <a:spAutoFit/>
          </a:bodyPr>
          <a:lstStyle/>
          <a:p>
            <a:pPr>
              <a:lnSpc>
                <a:spcPts val="2559"/>
              </a:lnSpc>
            </a:pPr>
            <a:r>
              <a:rPr lang="en-US" sz="1599" spc="159" dirty="0">
                <a:solidFill>
                  <a:srgbClr val="000000"/>
                </a:solidFill>
                <a:ea typeface="思源黑体"/>
              </a:rPr>
              <a:t>35</a:t>
            </a:r>
            <a:r>
              <a:rPr lang="zh-CN" altLang="en-US" sz="1599" spc="159" dirty="0">
                <a:solidFill>
                  <a:srgbClr val="000000"/>
                </a:solidFill>
                <a:ea typeface="思源黑体"/>
              </a:rPr>
              <a:t>个证券，</a:t>
            </a:r>
            <a:r>
              <a:rPr lang="en-US" sz="1599" spc="159" dirty="0">
                <a:solidFill>
                  <a:srgbClr val="000000"/>
                </a:solidFill>
                <a:ea typeface="思源黑体"/>
              </a:rPr>
              <a:t>21</a:t>
            </a:r>
            <a:r>
              <a:rPr lang="zh-CN" altLang="en-US" sz="1599" spc="159" dirty="0">
                <a:solidFill>
                  <a:srgbClr val="000000"/>
                </a:solidFill>
                <a:ea typeface="思源黑体"/>
              </a:rPr>
              <a:t>个季度，</a:t>
            </a:r>
            <a:r>
              <a:rPr lang="en-US" altLang="zh-CN" sz="1599" spc="159" dirty="0">
                <a:solidFill>
                  <a:srgbClr val="000000"/>
                </a:solidFill>
                <a:ea typeface="思源黑体"/>
              </a:rPr>
              <a:t>108</a:t>
            </a:r>
            <a:r>
              <a:rPr lang="zh-CN" altLang="en-US" sz="1599" spc="159" dirty="0">
                <a:solidFill>
                  <a:srgbClr val="000000"/>
                </a:solidFill>
                <a:ea typeface="思源黑体"/>
              </a:rPr>
              <a:t>个特征维度</a:t>
            </a:r>
            <a:endParaRPr lang="en-US" sz="1599" spc="159" dirty="0">
              <a:solidFill>
                <a:srgbClr val="000000"/>
              </a:solidFill>
              <a:ea typeface="思源黑体"/>
            </a:endParaRPr>
          </a:p>
        </p:txBody>
      </p:sp>
      <p:sp>
        <p:nvSpPr>
          <p:cNvPr id="101" name="TextBox 55">
            <a:extLst>
              <a:ext uri="{FF2B5EF4-FFF2-40B4-BE49-F238E27FC236}">
                <a16:creationId xmlns:a16="http://schemas.microsoft.com/office/drawing/2014/main" id="{F47F8198-98E7-09C0-CA17-48E7DED9B267}"/>
              </a:ext>
            </a:extLst>
          </p:cNvPr>
          <p:cNvSpPr txBox="1"/>
          <p:nvPr/>
        </p:nvSpPr>
        <p:spPr>
          <a:xfrm>
            <a:off x="11468148" y="6974004"/>
            <a:ext cx="4964139" cy="303096"/>
          </a:xfrm>
          <a:prstGeom prst="rect">
            <a:avLst/>
          </a:prstGeom>
        </p:spPr>
        <p:txBody>
          <a:bodyPr lIns="0" tIns="0" rIns="0" bIns="0" rtlCol="0" anchor="t">
            <a:spAutoFit/>
          </a:bodyPr>
          <a:lstStyle/>
          <a:p>
            <a:pPr>
              <a:lnSpc>
                <a:spcPts val="2559"/>
              </a:lnSpc>
            </a:pPr>
            <a:r>
              <a:rPr lang="en-US" sz="1599" spc="159" dirty="0">
                <a:solidFill>
                  <a:srgbClr val="000000"/>
                </a:solidFill>
                <a:ea typeface="思源黑体"/>
              </a:rPr>
              <a:t>1200</a:t>
            </a:r>
            <a:r>
              <a:rPr lang="zh-CN" altLang="en-US" sz="1599" spc="159" dirty="0">
                <a:solidFill>
                  <a:srgbClr val="000000"/>
                </a:solidFill>
                <a:ea typeface="思源黑体"/>
              </a:rPr>
              <a:t>条时间序列数据</a:t>
            </a:r>
            <a:endParaRPr lang="en-US" sz="1599" spc="159" dirty="0">
              <a:solidFill>
                <a:srgbClr val="000000"/>
              </a:solidFill>
              <a:ea typeface="思源黑体"/>
            </a:endParaRPr>
          </a:p>
        </p:txBody>
      </p:sp>
      <p:sp>
        <p:nvSpPr>
          <p:cNvPr id="102" name="TextBox 56">
            <a:extLst>
              <a:ext uri="{FF2B5EF4-FFF2-40B4-BE49-F238E27FC236}">
                <a16:creationId xmlns:a16="http://schemas.microsoft.com/office/drawing/2014/main" id="{E94A5704-D15B-1184-9E63-862ED3ABE0D1}"/>
              </a:ext>
            </a:extLst>
          </p:cNvPr>
          <p:cNvSpPr txBox="1"/>
          <p:nvPr/>
        </p:nvSpPr>
        <p:spPr>
          <a:xfrm>
            <a:off x="5063843" y="2690751"/>
            <a:ext cx="4964139" cy="800989"/>
          </a:xfrm>
          <a:prstGeom prst="rect">
            <a:avLst/>
          </a:prstGeom>
        </p:spPr>
        <p:txBody>
          <a:bodyPr lIns="0" tIns="0" rIns="0" bIns="0" rtlCol="0" anchor="t">
            <a:spAutoFit/>
          </a:bodyPr>
          <a:lstStyle/>
          <a:p>
            <a:pPr>
              <a:lnSpc>
                <a:spcPts val="3199"/>
              </a:lnSpc>
              <a:spcBef>
                <a:spcPct val="0"/>
              </a:spcBef>
            </a:pPr>
            <a:r>
              <a:rPr lang="en-US" altLang="zh-CN" sz="2499" spc="374" dirty="0">
                <a:solidFill>
                  <a:srgbClr val="000000"/>
                </a:solidFill>
                <a:ea typeface="思源黑体 Bold"/>
              </a:rPr>
              <a:t>1. </a:t>
            </a:r>
            <a:r>
              <a:rPr lang="zh-CN" altLang="en-US" sz="2499" spc="374" dirty="0">
                <a:solidFill>
                  <a:srgbClr val="000000"/>
                </a:solidFill>
                <a:ea typeface="思源黑体 Bold"/>
              </a:rPr>
              <a:t>钢铁板块</a:t>
            </a:r>
            <a:r>
              <a:rPr lang="en-US" altLang="zh-CN" sz="2499" spc="374" dirty="0">
                <a:solidFill>
                  <a:srgbClr val="000000"/>
                </a:solidFill>
                <a:ea typeface="思源黑体 Bold"/>
              </a:rPr>
              <a:t>2021</a:t>
            </a:r>
            <a:r>
              <a:rPr lang="zh-CN" altLang="en-US" sz="2499" spc="374" dirty="0">
                <a:solidFill>
                  <a:srgbClr val="000000"/>
                </a:solidFill>
                <a:ea typeface="思源黑体 Bold"/>
              </a:rPr>
              <a:t>年</a:t>
            </a:r>
            <a:r>
              <a:rPr lang="en-US" altLang="zh-CN" sz="2499" spc="374" dirty="0">
                <a:solidFill>
                  <a:srgbClr val="000000"/>
                </a:solidFill>
                <a:ea typeface="思源黑体 Bold"/>
              </a:rPr>
              <a:t>12</a:t>
            </a:r>
            <a:r>
              <a:rPr lang="zh-CN" altLang="en-US" sz="2499" spc="374" dirty="0">
                <a:solidFill>
                  <a:srgbClr val="000000"/>
                </a:solidFill>
                <a:ea typeface="思源黑体 Bold"/>
              </a:rPr>
              <a:t>月季度资产负债表</a:t>
            </a:r>
            <a:endParaRPr lang="en-US" sz="2499" spc="374" dirty="0">
              <a:solidFill>
                <a:srgbClr val="000000"/>
              </a:solidFill>
              <a:ea typeface="思源黑体 Bold"/>
            </a:endParaRPr>
          </a:p>
        </p:txBody>
      </p:sp>
      <p:sp>
        <p:nvSpPr>
          <p:cNvPr id="103" name="TextBox 57">
            <a:extLst>
              <a:ext uri="{FF2B5EF4-FFF2-40B4-BE49-F238E27FC236}">
                <a16:creationId xmlns:a16="http://schemas.microsoft.com/office/drawing/2014/main" id="{F6567948-E041-C953-EB30-884A81BAF1AF}"/>
              </a:ext>
            </a:extLst>
          </p:cNvPr>
          <p:cNvSpPr txBox="1"/>
          <p:nvPr/>
        </p:nvSpPr>
        <p:spPr>
          <a:xfrm>
            <a:off x="5063843" y="6082874"/>
            <a:ext cx="4964139" cy="800989"/>
          </a:xfrm>
          <a:prstGeom prst="rect">
            <a:avLst/>
          </a:prstGeom>
        </p:spPr>
        <p:txBody>
          <a:bodyPr lIns="0" tIns="0" rIns="0" bIns="0" rtlCol="0" anchor="t">
            <a:spAutoFit/>
          </a:bodyPr>
          <a:lstStyle/>
          <a:p>
            <a:pPr>
              <a:lnSpc>
                <a:spcPts val="3199"/>
              </a:lnSpc>
              <a:spcBef>
                <a:spcPct val="0"/>
              </a:spcBef>
            </a:pPr>
            <a:r>
              <a:rPr lang="en-US" altLang="zh-CN" sz="2499" spc="374" dirty="0">
                <a:solidFill>
                  <a:srgbClr val="000000"/>
                </a:solidFill>
                <a:ea typeface="思源黑体 Bold"/>
              </a:rPr>
              <a:t>3. </a:t>
            </a:r>
            <a:r>
              <a:rPr lang="zh-CN" altLang="en-US" sz="2499" spc="374" dirty="0">
                <a:solidFill>
                  <a:srgbClr val="000000"/>
                </a:solidFill>
                <a:ea typeface="思源黑体 Bold"/>
              </a:rPr>
              <a:t>恒瑞医药</a:t>
            </a:r>
            <a:r>
              <a:rPr lang="en-US" altLang="zh-CN" sz="2499" spc="374" dirty="0">
                <a:solidFill>
                  <a:srgbClr val="000000"/>
                </a:solidFill>
                <a:ea typeface="思源黑体 Bold"/>
              </a:rPr>
              <a:t>2022</a:t>
            </a:r>
            <a:r>
              <a:rPr lang="zh-CN" altLang="en-US" sz="2499" spc="374" dirty="0">
                <a:solidFill>
                  <a:srgbClr val="000000"/>
                </a:solidFill>
                <a:ea typeface="思源黑体 Bold"/>
              </a:rPr>
              <a:t>年整年的收盘价数据</a:t>
            </a:r>
            <a:endParaRPr lang="en-US" sz="2499" spc="374" dirty="0">
              <a:solidFill>
                <a:srgbClr val="000000"/>
              </a:solidFill>
              <a:ea typeface="思源黑体 Bold"/>
            </a:endParaRPr>
          </a:p>
        </p:txBody>
      </p:sp>
      <p:sp>
        <p:nvSpPr>
          <p:cNvPr id="104" name="TextBox 58">
            <a:extLst>
              <a:ext uri="{FF2B5EF4-FFF2-40B4-BE49-F238E27FC236}">
                <a16:creationId xmlns:a16="http://schemas.microsoft.com/office/drawing/2014/main" id="{EF91394E-7ED9-253D-F4F7-9624BE71F2ED}"/>
              </a:ext>
            </a:extLst>
          </p:cNvPr>
          <p:cNvSpPr txBox="1"/>
          <p:nvPr/>
        </p:nvSpPr>
        <p:spPr>
          <a:xfrm>
            <a:off x="11468150" y="2690751"/>
            <a:ext cx="4964139" cy="800989"/>
          </a:xfrm>
          <a:prstGeom prst="rect">
            <a:avLst/>
          </a:prstGeom>
        </p:spPr>
        <p:txBody>
          <a:bodyPr lIns="0" tIns="0" rIns="0" bIns="0" rtlCol="0" anchor="t">
            <a:spAutoFit/>
          </a:bodyPr>
          <a:lstStyle/>
          <a:p>
            <a:pPr>
              <a:lnSpc>
                <a:spcPts val="3199"/>
              </a:lnSpc>
              <a:spcBef>
                <a:spcPct val="0"/>
              </a:spcBef>
            </a:pPr>
            <a:r>
              <a:rPr lang="en-US" altLang="zh-CN" sz="2499" spc="374" dirty="0">
                <a:solidFill>
                  <a:srgbClr val="000000"/>
                </a:solidFill>
                <a:ea typeface="思源黑体 Bold"/>
              </a:rPr>
              <a:t>2.</a:t>
            </a:r>
            <a:r>
              <a:rPr lang="zh-CN" altLang="en-US" sz="2499" spc="374" dirty="0">
                <a:solidFill>
                  <a:srgbClr val="000000"/>
                </a:solidFill>
                <a:ea typeface="思源黑体 Bold"/>
              </a:rPr>
              <a:t> 钢铁板块自</a:t>
            </a:r>
            <a:r>
              <a:rPr lang="en-US" altLang="zh-CN" sz="2499" spc="374" dirty="0">
                <a:solidFill>
                  <a:srgbClr val="000000"/>
                </a:solidFill>
                <a:ea typeface="思源黑体 Bold"/>
              </a:rPr>
              <a:t>2017</a:t>
            </a:r>
            <a:r>
              <a:rPr lang="zh-CN" altLang="en-US" sz="2499" spc="374" dirty="0">
                <a:solidFill>
                  <a:srgbClr val="000000"/>
                </a:solidFill>
                <a:ea typeface="思源黑体 Bold"/>
              </a:rPr>
              <a:t>年</a:t>
            </a:r>
            <a:r>
              <a:rPr lang="en-US" altLang="zh-CN" sz="2499" spc="374" dirty="0">
                <a:solidFill>
                  <a:srgbClr val="000000"/>
                </a:solidFill>
                <a:ea typeface="思源黑体 Bold"/>
              </a:rPr>
              <a:t>9</a:t>
            </a:r>
            <a:r>
              <a:rPr lang="zh-CN" altLang="en-US" sz="2499" spc="374" dirty="0">
                <a:solidFill>
                  <a:srgbClr val="000000"/>
                </a:solidFill>
                <a:ea typeface="思源黑体 Bold"/>
              </a:rPr>
              <a:t>月至</a:t>
            </a:r>
            <a:r>
              <a:rPr lang="en-US" altLang="zh-CN" sz="2499" spc="374" dirty="0">
                <a:solidFill>
                  <a:srgbClr val="000000"/>
                </a:solidFill>
                <a:ea typeface="思源黑体 Bold"/>
              </a:rPr>
              <a:t>2022</a:t>
            </a:r>
            <a:r>
              <a:rPr lang="zh-CN" altLang="en-US" sz="2499" spc="374" dirty="0">
                <a:solidFill>
                  <a:srgbClr val="000000"/>
                </a:solidFill>
                <a:ea typeface="思源黑体 Bold"/>
              </a:rPr>
              <a:t>年</a:t>
            </a:r>
            <a:r>
              <a:rPr lang="en-US" altLang="zh-CN" sz="2499" spc="374" dirty="0">
                <a:solidFill>
                  <a:srgbClr val="000000"/>
                </a:solidFill>
                <a:ea typeface="思源黑体 Bold"/>
              </a:rPr>
              <a:t>9</a:t>
            </a:r>
            <a:r>
              <a:rPr lang="zh-CN" altLang="en-US" sz="2499" spc="374" dirty="0">
                <a:solidFill>
                  <a:srgbClr val="000000"/>
                </a:solidFill>
                <a:ea typeface="思源黑体 Bold"/>
              </a:rPr>
              <a:t>月季度资产负债表</a:t>
            </a:r>
            <a:endParaRPr lang="en-US" sz="2499" spc="374" dirty="0">
              <a:solidFill>
                <a:srgbClr val="000000"/>
              </a:solidFill>
              <a:ea typeface="思源黑体 Bold"/>
            </a:endParaRPr>
          </a:p>
        </p:txBody>
      </p:sp>
      <p:sp>
        <p:nvSpPr>
          <p:cNvPr id="105" name="TextBox 59">
            <a:extLst>
              <a:ext uri="{FF2B5EF4-FFF2-40B4-BE49-F238E27FC236}">
                <a16:creationId xmlns:a16="http://schemas.microsoft.com/office/drawing/2014/main" id="{876CB83B-4E38-F90A-AF73-4B21A9FEBF36}"/>
              </a:ext>
            </a:extLst>
          </p:cNvPr>
          <p:cNvSpPr txBox="1"/>
          <p:nvPr/>
        </p:nvSpPr>
        <p:spPr>
          <a:xfrm>
            <a:off x="11468150" y="6082875"/>
            <a:ext cx="5143450" cy="800989"/>
          </a:xfrm>
          <a:prstGeom prst="rect">
            <a:avLst/>
          </a:prstGeom>
        </p:spPr>
        <p:txBody>
          <a:bodyPr wrap="square" lIns="0" tIns="0" rIns="0" bIns="0" rtlCol="0" anchor="t">
            <a:spAutoFit/>
          </a:bodyPr>
          <a:lstStyle/>
          <a:p>
            <a:pPr>
              <a:lnSpc>
                <a:spcPts val="3199"/>
              </a:lnSpc>
              <a:spcBef>
                <a:spcPct val="0"/>
              </a:spcBef>
            </a:pPr>
            <a:r>
              <a:rPr lang="en-US" altLang="zh-CN" sz="2499" spc="374" dirty="0">
                <a:solidFill>
                  <a:srgbClr val="000000"/>
                </a:solidFill>
                <a:ea typeface="思源黑体 Bold"/>
              </a:rPr>
              <a:t>4. </a:t>
            </a:r>
            <a:r>
              <a:rPr lang="zh-CN" altLang="en-US" sz="2499" spc="374" dirty="0">
                <a:solidFill>
                  <a:srgbClr val="000000"/>
                </a:solidFill>
                <a:ea typeface="思源黑体 Bold"/>
              </a:rPr>
              <a:t>恒瑞医药自</a:t>
            </a:r>
            <a:r>
              <a:rPr lang="en-US" altLang="zh-CN" sz="2499" spc="374" dirty="0">
                <a:solidFill>
                  <a:srgbClr val="000000"/>
                </a:solidFill>
                <a:ea typeface="思源黑体 Bold"/>
              </a:rPr>
              <a:t>2018</a:t>
            </a:r>
            <a:r>
              <a:rPr lang="zh-CN" altLang="en-US" sz="2499" spc="374" dirty="0">
                <a:solidFill>
                  <a:srgbClr val="000000"/>
                </a:solidFill>
                <a:ea typeface="思源黑体 Bold"/>
              </a:rPr>
              <a:t>年</a:t>
            </a:r>
            <a:r>
              <a:rPr lang="en-US" altLang="zh-CN" sz="2499" spc="374" dirty="0">
                <a:solidFill>
                  <a:srgbClr val="000000"/>
                </a:solidFill>
                <a:ea typeface="思源黑体 Bold"/>
              </a:rPr>
              <a:t>1</a:t>
            </a:r>
            <a:r>
              <a:rPr lang="zh-CN" altLang="en-US" sz="2499" spc="374" dirty="0">
                <a:solidFill>
                  <a:srgbClr val="000000"/>
                </a:solidFill>
                <a:ea typeface="思源黑体 Bold"/>
              </a:rPr>
              <a:t>月</a:t>
            </a:r>
            <a:r>
              <a:rPr lang="en-US" altLang="zh-CN" sz="2499" spc="374" dirty="0">
                <a:solidFill>
                  <a:srgbClr val="000000"/>
                </a:solidFill>
                <a:ea typeface="思源黑体 Bold"/>
              </a:rPr>
              <a:t>2</a:t>
            </a:r>
            <a:r>
              <a:rPr lang="zh-CN" altLang="en-US" sz="2499" spc="374" dirty="0">
                <a:solidFill>
                  <a:srgbClr val="000000"/>
                </a:solidFill>
                <a:ea typeface="思源黑体 Bold"/>
              </a:rPr>
              <a:t>日至</a:t>
            </a:r>
            <a:r>
              <a:rPr lang="en-US" altLang="zh-CN" sz="2499" spc="374" dirty="0">
                <a:solidFill>
                  <a:srgbClr val="000000"/>
                </a:solidFill>
                <a:ea typeface="思源黑体 Bold"/>
              </a:rPr>
              <a:t>2022</a:t>
            </a:r>
            <a:r>
              <a:rPr lang="zh-CN" altLang="en-US" sz="2499" spc="374" dirty="0">
                <a:solidFill>
                  <a:srgbClr val="000000"/>
                </a:solidFill>
                <a:ea typeface="思源黑体 Bold"/>
              </a:rPr>
              <a:t>年</a:t>
            </a:r>
            <a:r>
              <a:rPr lang="en-US" altLang="zh-CN" sz="2499" spc="374" dirty="0">
                <a:solidFill>
                  <a:srgbClr val="000000"/>
                </a:solidFill>
                <a:ea typeface="思源黑体 Bold"/>
              </a:rPr>
              <a:t>12</a:t>
            </a:r>
            <a:r>
              <a:rPr lang="zh-CN" altLang="en-US" sz="2499" spc="374" dirty="0">
                <a:solidFill>
                  <a:srgbClr val="000000"/>
                </a:solidFill>
                <a:ea typeface="思源黑体 Bold"/>
              </a:rPr>
              <a:t>月</a:t>
            </a:r>
            <a:r>
              <a:rPr lang="en-US" altLang="zh-CN" sz="2499" spc="374" dirty="0">
                <a:solidFill>
                  <a:srgbClr val="000000"/>
                </a:solidFill>
                <a:ea typeface="思源黑体 Bold"/>
              </a:rPr>
              <a:t>9</a:t>
            </a:r>
            <a:r>
              <a:rPr lang="zh-CN" altLang="en-US" sz="2499" spc="374" dirty="0">
                <a:solidFill>
                  <a:srgbClr val="000000"/>
                </a:solidFill>
                <a:ea typeface="思源黑体 Bold"/>
              </a:rPr>
              <a:t>日的收盘价数据</a:t>
            </a:r>
            <a:endParaRPr lang="en-US" sz="2499" spc="374" dirty="0">
              <a:solidFill>
                <a:srgbClr val="000000"/>
              </a:solidFill>
              <a:ea typeface="思源黑体 Bold"/>
            </a:endParaRPr>
          </a:p>
        </p:txBody>
      </p:sp>
      <p:sp>
        <p:nvSpPr>
          <p:cNvPr id="106" name="TextBox 52">
            <a:extLst>
              <a:ext uri="{FF2B5EF4-FFF2-40B4-BE49-F238E27FC236}">
                <a16:creationId xmlns:a16="http://schemas.microsoft.com/office/drawing/2014/main" id="{CA5793AA-11D9-80FA-6334-92FE8B4F9930}"/>
              </a:ext>
            </a:extLst>
          </p:cNvPr>
          <p:cNvSpPr txBox="1"/>
          <p:nvPr/>
        </p:nvSpPr>
        <p:spPr>
          <a:xfrm>
            <a:off x="5051286" y="4006140"/>
            <a:ext cx="4964139" cy="969946"/>
          </a:xfrm>
          <a:prstGeom prst="rect">
            <a:avLst/>
          </a:prstGeom>
        </p:spPr>
        <p:txBody>
          <a:bodyPr lIns="0" tIns="0" rIns="0" bIns="0" rtlCol="0" anchor="t">
            <a:spAutoFit/>
          </a:bodyPr>
          <a:lstStyle/>
          <a:p>
            <a:pPr indent="457200">
              <a:lnSpc>
                <a:spcPts val="2559"/>
              </a:lnSpc>
            </a:pPr>
            <a:r>
              <a:rPr lang="zh-CN" altLang="en-US" sz="1599" spc="159" dirty="0">
                <a:solidFill>
                  <a:srgbClr val="000000"/>
                </a:solidFill>
                <a:ea typeface="思源黑体"/>
              </a:rPr>
              <a:t>先爬取股票代码列表接口，再根据</a:t>
            </a:r>
            <a:r>
              <a:rPr lang="en-US" altLang="zh-CN" sz="1599" spc="159" dirty="0">
                <a:solidFill>
                  <a:srgbClr val="000000"/>
                </a:solidFill>
                <a:ea typeface="思源黑体"/>
              </a:rPr>
              <a:t>XPath</a:t>
            </a:r>
            <a:r>
              <a:rPr lang="zh-CN" altLang="en-US" sz="1599" spc="159" dirty="0">
                <a:solidFill>
                  <a:srgbClr val="000000"/>
                </a:solidFill>
                <a:ea typeface="思源黑体"/>
              </a:rPr>
              <a:t>获取每个证券下的资产负债表页面源码中对应的所有数据元素</a:t>
            </a:r>
            <a:endParaRPr lang="en-US" sz="1599" spc="159" dirty="0">
              <a:solidFill>
                <a:srgbClr val="000000"/>
              </a:solidFill>
              <a:ea typeface="思源黑体"/>
            </a:endParaRPr>
          </a:p>
        </p:txBody>
      </p:sp>
      <p:sp>
        <p:nvSpPr>
          <p:cNvPr id="107" name="TextBox 52">
            <a:extLst>
              <a:ext uri="{FF2B5EF4-FFF2-40B4-BE49-F238E27FC236}">
                <a16:creationId xmlns:a16="http://schemas.microsoft.com/office/drawing/2014/main" id="{FBD370E9-C017-6501-2B3E-326F188FB370}"/>
              </a:ext>
            </a:extLst>
          </p:cNvPr>
          <p:cNvSpPr txBox="1"/>
          <p:nvPr/>
        </p:nvSpPr>
        <p:spPr>
          <a:xfrm>
            <a:off x="11468147" y="4003164"/>
            <a:ext cx="4964139" cy="969946"/>
          </a:xfrm>
          <a:prstGeom prst="rect">
            <a:avLst/>
          </a:prstGeom>
        </p:spPr>
        <p:txBody>
          <a:bodyPr lIns="0" tIns="0" rIns="0" bIns="0" rtlCol="0" anchor="t">
            <a:spAutoFit/>
          </a:bodyPr>
          <a:lstStyle/>
          <a:p>
            <a:pPr indent="457200">
              <a:lnSpc>
                <a:spcPts val="2559"/>
              </a:lnSpc>
            </a:pPr>
            <a:r>
              <a:rPr lang="zh-CN" altLang="en-US" sz="1599" spc="159" dirty="0">
                <a:solidFill>
                  <a:srgbClr val="000000"/>
                </a:solidFill>
                <a:ea typeface="思源黑体"/>
              </a:rPr>
              <a:t>获取股票代码列表与时间季度列表，通过遍历时间列表与股票代码列表爬取所有证券下</a:t>
            </a:r>
            <a:r>
              <a:rPr lang="en-US" altLang="zh-CN" sz="1599" spc="159" dirty="0">
                <a:solidFill>
                  <a:srgbClr val="000000"/>
                </a:solidFill>
                <a:ea typeface="思源黑体"/>
              </a:rPr>
              <a:t>5</a:t>
            </a:r>
            <a:r>
              <a:rPr lang="zh-CN" altLang="en-US" sz="1599" spc="159" dirty="0">
                <a:solidFill>
                  <a:srgbClr val="000000"/>
                </a:solidFill>
                <a:ea typeface="思源黑体"/>
              </a:rPr>
              <a:t>年的资产负债表数据</a:t>
            </a:r>
            <a:endParaRPr lang="en-US" sz="1599" spc="159" dirty="0">
              <a:solidFill>
                <a:srgbClr val="000000"/>
              </a:solidFill>
              <a:ea typeface="思源黑体"/>
            </a:endParaRPr>
          </a:p>
        </p:txBody>
      </p:sp>
      <p:sp>
        <p:nvSpPr>
          <p:cNvPr id="108" name="TextBox 52">
            <a:extLst>
              <a:ext uri="{FF2B5EF4-FFF2-40B4-BE49-F238E27FC236}">
                <a16:creationId xmlns:a16="http://schemas.microsoft.com/office/drawing/2014/main" id="{5F0C6B41-5FA1-42F3-3A31-6086A1C6A9C3}"/>
              </a:ext>
            </a:extLst>
          </p:cNvPr>
          <p:cNvSpPr txBox="1"/>
          <p:nvPr/>
        </p:nvSpPr>
        <p:spPr>
          <a:xfrm>
            <a:off x="5066526" y="7478862"/>
            <a:ext cx="4964139" cy="303096"/>
          </a:xfrm>
          <a:prstGeom prst="rect">
            <a:avLst/>
          </a:prstGeom>
        </p:spPr>
        <p:txBody>
          <a:bodyPr lIns="0" tIns="0" rIns="0" bIns="0" rtlCol="0" anchor="t">
            <a:spAutoFit/>
          </a:bodyPr>
          <a:lstStyle/>
          <a:p>
            <a:pPr indent="457200">
              <a:lnSpc>
                <a:spcPts val="2559"/>
              </a:lnSpc>
            </a:pPr>
            <a:r>
              <a:rPr lang="zh-CN" altLang="en-US" sz="1599" spc="159" dirty="0">
                <a:solidFill>
                  <a:srgbClr val="000000"/>
                </a:solidFill>
                <a:ea typeface="思源黑体"/>
              </a:rPr>
              <a:t>用于</a:t>
            </a:r>
            <a:r>
              <a:rPr lang="en-US" altLang="zh-CN" sz="1599" spc="159" dirty="0">
                <a:solidFill>
                  <a:srgbClr val="000000"/>
                </a:solidFill>
                <a:ea typeface="思源黑体"/>
              </a:rPr>
              <a:t>ARIMA</a:t>
            </a:r>
            <a:r>
              <a:rPr lang="zh-CN" altLang="en-US" sz="1599" spc="159" dirty="0">
                <a:solidFill>
                  <a:srgbClr val="000000"/>
                </a:solidFill>
                <a:ea typeface="思源黑体"/>
              </a:rPr>
              <a:t>预测模型</a:t>
            </a:r>
            <a:endParaRPr lang="en-US" sz="1599" spc="159" dirty="0">
              <a:solidFill>
                <a:srgbClr val="000000"/>
              </a:solidFill>
              <a:ea typeface="思源黑体"/>
            </a:endParaRPr>
          </a:p>
        </p:txBody>
      </p:sp>
      <p:sp>
        <p:nvSpPr>
          <p:cNvPr id="109" name="TextBox 52">
            <a:extLst>
              <a:ext uri="{FF2B5EF4-FFF2-40B4-BE49-F238E27FC236}">
                <a16:creationId xmlns:a16="http://schemas.microsoft.com/office/drawing/2014/main" id="{34D55CB4-AD15-15E9-6FB8-78EB6C14C02F}"/>
              </a:ext>
            </a:extLst>
          </p:cNvPr>
          <p:cNvSpPr txBox="1"/>
          <p:nvPr/>
        </p:nvSpPr>
        <p:spPr>
          <a:xfrm>
            <a:off x="11447771" y="7490365"/>
            <a:ext cx="4964139" cy="303096"/>
          </a:xfrm>
          <a:prstGeom prst="rect">
            <a:avLst/>
          </a:prstGeom>
        </p:spPr>
        <p:txBody>
          <a:bodyPr lIns="0" tIns="0" rIns="0" bIns="0" rtlCol="0" anchor="t">
            <a:spAutoFit/>
          </a:bodyPr>
          <a:lstStyle/>
          <a:p>
            <a:pPr indent="457200">
              <a:lnSpc>
                <a:spcPts val="2559"/>
              </a:lnSpc>
            </a:pPr>
            <a:r>
              <a:rPr lang="zh-CN" altLang="en-US" sz="1599" spc="159" dirty="0">
                <a:solidFill>
                  <a:srgbClr val="000000"/>
                </a:solidFill>
                <a:ea typeface="思源黑体"/>
              </a:rPr>
              <a:t>用于</a:t>
            </a:r>
            <a:r>
              <a:rPr lang="en-US" altLang="zh-CN" sz="1599" spc="159" dirty="0">
                <a:solidFill>
                  <a:srgbClr val="000000"/>
                </a:solidFill>
                <a:ea typeface="思源黑体"/>
              </a:rPr>
              <a:t>LSTM</a:t>
            </a:r>
            <a:r>
              <a:rPr lang="zh-CN" altLang="en-US" sz="1599" spc="159" dirty="0">
                <a:solidFill>
                  <a:srgbClr val="000000"/>
                </a:solidFill>
                <a:ea typeface="思源黑体"/>
              </a:rPr>
              <a:t>预测模型</a:t>
            </a:r>
            <a:endParaRPr lang="en-US" sz="1599" spc="159" dirty="0">
              <a:solidFill>
                <a:srgbClr val="000000"/>
              </a:solidFill>
              <a:ea typeface="思源黑体"/>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71942" y="6102384"/>
            <a:ext cx="1054911" cy="3798794"/>
            <a:chOff x="0" y="0"/>
            <a:chExt cx="277837" cy="1000505"/>
          </a:xfrm>
        </p:grpSpPr>
        <p:sp>
          <p:nvSpPr>
            <p:cNvPr id="6" name="Freeform 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7" name="TextBox 7"/>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8" name="AutoShape 18"/>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9" name="AutoShape 19"/>
          <p:cNvSpPr/>
          <p:nvPr/>
        </p:nvSpPr>
        <p:spPr>
          <a:xfrm>
            <a:off x="-9525" y="6438013"/>
            <a:ext cx="3336378" cy="0"/>
          </a:xfrm>
          <a:prstGeom prst="line">
            <a:avLst/>
          </a:prstGeom>
          <a:ln w="19050" cap="flat">
            <a:solidFill>
              <a:srgbClr val="EEF2F5"/>
            </a:solidFill>
            <a:prstDash val="solid"/>
            <a:headEnd type="none" w="sm" len="sm"/>
            <a:tailEnd type="none" w="sm" len="sm"/>
          </a:ln>
        </p:spPr>
      </p:sp>
      <p:grpSp>
        <p:nvGrpSpPr>
          <p:cNvPr id="20" name="Group 20"/>
          <p:cNvGrpSpPr/>
          <p:nvPr/>
        </p:nvGrpSpPr>
        <p:grpSpPr>
          <a:xfrm>
            <a:off x="5191423" y="4294564"/>
            <a:ext cx="2630281" cy="2630281"/>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23" name="Group 23"/>
          <p:cNvGrpSpPr/>
          <p:nvPr/>
        </p:nvGrpSpPr>
        <p:grpSpPr>
          <a:xfrm>
            <a:off x="13575710" y="4294564"/>
            <a:ext cx="2630281" cy="2630281"/>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26" name="Group 26"/>
          <p:cNvGrpSpPr/>
          <p:nvPr/>
        </p:nvGrpSpPr>
        <p:grpSpPr>
          <a:xfrm>
            <a:off x="9378303" y="4294564"/>
            <a:ext cx="2630281" cy="2630281"/>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28" name="TextBox 28"/>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29" name="Group 29"/>
          <p:cNvGrpSpPr/>
          <p:nvPr/>
        </p:nvGrpSpPr>
        <p:grpSpPr>
          <a:xfrm>
            <a:off x="7276267" y="4294564"/>
            <a:ext cx="2630281" cy="2630281"/>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C2E2">
                <a:alpha val="85882"/>
              </a:srgbClr>
            </a:solidFill>
          </p:spPr>
        </p:sp>
        <p:sp>
          <p:nvSpPr>
            <p:cNvPr id="31" name="TextBox 31"/>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grpSp>
        <p:nvGrpSpPr>
          <p:cNvPr id="32" name="Group 32"/>
          <p:cNvGrpSpPr/>
          <p:nvPr/>
        </p:nvGrpSpPr>
        <p:grpSpPr>
          <a:xfrm>
            <a:off x="11465233" y="4294564"/>
            <a:ext cx="2630281" cy="2630281"/>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AC2E2">
                <a:alpha val="85882"/>
              </a:srgbClr>
            </a:solidFill>
          </p:spPr>
        </p:sp>
        <p:sp>
          <p:nvSpPr>
            <p:cNvPr id="34" name="TextBox 34"/>
            <p:cNvSpPr txBox="1"/>
            <p:nvPr/>
          </p:nvSpPr>
          <p:spPr>
            <a:xfrm>
              <a:off x="76200" y="57150"/>
              <a:ext cx="660400" cy="679450"/>
            </a:xfrm>
            <a:prstGeom prst="rect">
              <a:avLst/>
            </a:prstGeom>
          </p:spPr>
          <p:txBody>
            <a:bodyPr lIns="50800" tIns="50800" rIns="50800" bIns="50800" rtlCol="0" anchor="ctr"/>
            <a:lstStyle/>
            <a:p>
              <a:pPr algn="ctr">
                <a:lnSpc>
                  <a:spcPts val="3199"/>
                </a:lnSpc>
              </a:pPr>
              <a:endParaRPr/>
            </a:p>
          </p:txBody>
        </p:sp>
      </p:grpSp>
      <p:pic>
        <p:nvPicPr>
          <p:cNvPr id="35" name="Picture 3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86508" y="5275680"/>
            <a:ext cx="640113" cy="668049"/>
          </a:xfrm>
          <a:prstGeom prst="rect">
            <a:avLst/>
          </a:prstGeom>
        </p:spPr>
      </p:pic>
      <p:pic>
        <p:nvPicPr>
          <p:cNvPr id="36" name="Picture 3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80991" y="5275680"/>
            <a:ext cx="640113" cy="670594"/>
          </a:xfrm>
          <a:prstGeom prst="rect">
            <a:avLst/>
          </a:prstGeom>
        </p:spPr>
      </p:pic>
      <p:pic>
        <p:nvPicPr>
          <p:cNvPr id="37" name="Picture 3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431219" y="5351436"/>
            <a:ext cx="524448" cy="592293"/>
          </a:xfrm>
          <a:prstGeom prst="rect">
            <a:avLst/>
          </a:prstGeom>
        </p:spPr>
      </p:pic>
      <p:pic>
        <p:nvPicPr>
          <p:cNvPr id="38" name="Picture 3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481523" y="5286522"/>
            <a:ext cx="579837" cy="622872"/>
          </a:xfrm>
          <a:prstGeom prst="rect">
            <a:avLst/>
          </a:prstGeom>
        </p:spPr>
      </p:pic>
      <p:pic>
        <p:nvPicPr>
          <p:cNvPr id="39" name="Picture 3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543189" y="5275680"/>
            <a:ext cx="691553" cy="633714"/>
          </a:xfrm>
          <a:prstGeom prst="rect">
            <a:avLst/>
          </a:prstGeom>
        </p:spPr>
      </p:pic>
      <p:sp>
        <p:nvSpPr>
          <p:cNvPr id="47" name="TextBox 47"/>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2. </a:t>
            </a:r>
            <a:r>
              <a:rPr lang="zh-CN" altLang="en-US" sz="3100" spc="310" dirty="0">
                <a:solidFill>
                  <a:srgbClr val="003070"/>
                </a:solidFill>
                <a:latin typeface="思源黑体-粗体 Bold" panose="02010600030101010101" charset="-122"/>
                <a:ea typeface="思源黑体-粗体 Bold" panose="02010600030101010101" charset="-122"/>
              </a:rPr>
              <a:t>数据统计分析结论</a:t>
            </a:r>
            <a:endParaRPr lang="en-US" sz="3100" spc="310" dirty="0">
              <a:solidFill>
                <a:srgbClr val="003070"/>
              </a:solidFill>
              <a:latin typeface="思源黑体-粗体 Bold" panose="02010600030101010101" charset="-122"/>
              <a:ea typeface="思源黑体-粗体 Bold" panose="02010600030101010101" charset="-122"/>
            </a:endParaRPr>
          </a:p>
        </p:txBody>
      </p:sp>
      <p:sp>
        <p:nvSpPr>
          <p:cNvPr id="53" name="TextBox 53"/>
          <p:cNvSpPr txBox="1"/>
          <p:nvPr/>
        </p:nvSpPr>
        <p:spPr>
          <a:xfrm>
            <a:off x="5184350" y="7323730"/>
            <a:ext cx="2814611" cy="1612301"/>
          </a:xfrm>
          <a:prstGeom prst="rect">
            <a:avLst/>
          </a:prstGeom>
        </p:spPr>
        <p:txBody>
          <a:bodyPr wrap="square"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3. 21</a:t>
            </a:r>
            <a:r>
              <a:rPr lang="zh-CN" altLang="en-US" sz="2400" dirty="0">
                <a:latin typeface="思源黑体 Bold" panose="02010600030101010101" charset="-122"/>
                <a:ea typeface="思源黑体 Bold" panose="02010600030101010101" charset="-122"/>
              </a:rPr>
              <a:t>年</a:t>
            </a:r>
            <a:r>
              <a:rPr lang="en-US" altLang="zh-CN" sz="2400" dirty="0">
                <a:latin typeface="思源黑体 Bold" panose="02010600030101010101" charset="-122"/>
                <a:ea typeface="思源黑体 Bold" panose="02010600030101010101" charset="-122"/>
              </a:rPr>
              <a:t>12</a:t>
            </a:r>
            <a:r>
              <a:rPr lang="zh-CN" altLang="en-US" sz="2400" dirty="0">
                <a:latin typeface="思源黑体 Bold" panose="02010600030101010101" charset="-122"/>
                <a:ea typeface="思源黑体 Bold" panose="02010600030101010101" charset="-122"/>
              </a:rPr>
              <a:t>月季度的各个钢铁上市公司的盈余公积集中在</a:t>
            </a:r>
            <a:r>
              <a:rPr lang="en-US" altLang="zh-CN" sz="2400" dirty="0">
                <a:latin typeface="思源黑体 Bold" panose="02010600030101010101" charset="-122"/>
                <a:ea typeface="思源黑体 Bold" panose="02010600030101010101" charset="-122"/>
              </a:rPr>
              <a:t>[0,0.5]</a:t>
            </a:r>
            <a:r>
              <a:rPr lang="zh-CN" altLang="en-US" sz="2400" dirty="0">
                <a:latin typeface="思源黑体 Bold" panose="02010600030101010101" charset="-122"/>
                <a:ea typeface="思源黑体 Bold" panose="02010600030101010101" charset="-122"/>
              </a:rPr>
              <a:t>范围中</a:t>
            </a:r>
            <a:endParaRPr lang="en-US" sz="2400" spc="374" dirty="0">
              <a:solidFill>
                <a:srgbClr val="000000"/>
              </a:solidFill>
              <a:latin typeface="思源黑体 Bold" panose="02010600030101010101" charset="-122"/>
              <a:ea typeface="思源黑体 Bold" panose="02010600030101010101" charset="-122"/>
            </a:endParaRPr>
          </a:p>
        </p:txBody>
      </p:sp>
      <p:sp>
        <p:nvSpPr>
          <p:cNvPr id="54" name="TextBox 54"/>
          <p:cNvSpPr txBox="1"/>
          <p:nvPr/>
        </p:nvSpPr>
        <p:spPr>
          <a:xfrm>
            <a:off x="9384515" y="7323730"/>
            <a:ext cx="2617854" cy="1614160"/>
          </a:xfrm>
          <a:prstGeom prst="rect">
            <a:avLst/>
          </a:prstGeom>
        </p:spPr>
        <p:txBody>
          <a:bodyPr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4. </a:t>
            </a:r>
            <a:r>
              <a:rPr lang="zh-CN" altLang="en-US" sz="2400" dirty="0">
                <a:latin typeface="思源黑体 Bold" panose="02010600030101010101" charset="-122"/>
                <a:ea typeface="思源黑体 Bold" panose="02010600030101010101" charset="-122"/>
              </a:rPr>
              <a:t>钢铁板块近</a:t>
            </a:r>
            <a:r>
              <a:rPr lang="en-US" altLang="zh-CN" sz="2400" dirty="0">
                <a:latin typeface="思源黑体 Bold" panose="02010600030101010101" charset="-122"/>
                <a:ea typeface="思源黑体 Bold" panose="02010600030101010101" charset="-122"/>
              </a:rPr>
              <a:t>5</a:t>
            </a:r>
            <a:r>
              <a:rPr lang="zh-CN" altLang="en-US" sz="2400" dirty="0">
                <a:latin typeface="思源黑体 Bold" panose="02010600030101010101" charset="-122"/>
                <a:ea typeface="思源黑体 Bold" panose="02010600030101010101" charset="-122"/>
              </a:rPr>
              <a:t>年的应付利息与预收账款在</a:t>
            </a:r>
            <a:r>
              <a:rPr lang="en-US" altLang="zh-CN" sz="2400" dirty="0">
                <a:latin typeface="思源黑体 Bold" panose="02010600030101010101" charset="-122"/>
                <a:ea typeface="思源黑体 Bold" panose="02010600030101010101" charset="-122"/>
              </a:rPr>
              <a:t>2019</a:t>
            </a:r>
            <a:r>
              <a:rPr lang="zh-CN" altLang="en-US" sz="2400" dirty="0">
                <a:latin typeface="思源黑体 Bold" panose="02010600030101010101" charset="-122"/>
                <a:ea typeface="思源黑体 Bold" panose="02010600030101010101" charset="-122"/>
              </a:rPr>
              <a:t>年末时均呈断崖式下降 </a:t>
            </a:r>
            <a:endParaRPr lang="en-US" sz="2400" spc="374" dirty="0">
              <a:solidFill>
                <a:srgbClr val="000000"/>
              </a:solidFill>
              <a:latin typeface="思源黑体 Bold" panose="02010600030101010101" charset="-122"/>
              <a:ea typeface="思源黑体 Bold" panose="02010600030101010101" charset="-122"/>
            </a:endParaRPr>
          </a:p>
        </p:txBody>
      </p:sp>
      <p:sp>
        <p:nvSpPr>
          <p:cNvPr id="55" name="TextBox 55"/>
          <p:cNvSpPr txBox="1"/>
          <p:nvPr/>
        </p:nvSpPr>
        <p:spPr>
          <a:xfrm>
            <a:off x="7292120" y="2282990"/>
            <a:ext cx="2617854" cy="1208088"/>
          </a:xfrm>
          <a:prstGeom prst="rect">
            <a:avLst/>
          </a:prstGeom>
        </p:spPr>
        <p:txBody>
          <a:bodyPr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1. </a:t>
            </a:r>
            <a:r>
              <a:rPr lang="zh-CN" altLang="en-US" sz="2400" dirty="0">
                <a:latin typeface="思源黑体 Bold" panose="02010600030101010101" charset="-122"/>
                <a:ea typeface="思源黑体 Bold" panose="02010600030101010101" charset="-122"/>
              </a:rPr>
              <a:t>大部分特征变量的变异系数大于</a:t>
            </a:r>
            <a:r>
              <a:rPr lang="en-US" altLang="zh-CN" sz="2400" dirty="0">
                <a:latin typeface="思源黑体 Bold" panose="02010600030101010101" charset="-122"/>
                <a:ea typeface="思源黑体 Bold" panose="02010600030101010101" charset="-122"/>
              </a:rPr>
              <a:t>15% </a:t>
            </a:r>
            <a:endParaRPr lang="en-US" altLang="zh-CN" sz="2400" spc="374" dirty="0">
              <a:solidFill>
                <a:srgbClr val="000000"/>
              </a:solidFill>
              <a:latin typeface="思源黑体 Bold" panose="02010600030101010101" charset="-122"/>
              <a:ea typeface="思源黑体 Bold" panose="02010600030101010101" charset="-122"/>
            </a:endParaRPr>
          </a:p>
        </p:txBody>
      </p:sp>
      <p:sp>
        <p:nvSpPr>
          <p:cNvPr id="56" name="TextBox 56"/>
          <p:cNvSpPr txBox="1"/>
          <p:nvPr/>
        </p:nvSpPr>
        <p:spPr>
          <a:xfrm>
            <a:off x="13640670" y="7359030"/>
            <a:ext cx="2617854" cy="2022670"/>
          </a:xfrm>
          <a:prstGeom prst="rect">
            <a:avLst/>
          </a:prstGeom>
        </p:spPr>
        <p:txBody>
          <a:bodyPr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5. </a:t>
            </a:r>
            <a:r>
              <a:rPr lang="zh-CN" altLang="en-US" sz="2400" dirty="0">
                <a:latin typeface="思源黑体 Bold" panose="02010600030101010101" charset="-122"/>
                <a:ea typeface="思源黑体 Bold" panose="02010600030101010101" charset="-122"/>
              </a:rPr>
              <a:t>通过对频数直方图观察分析，</a:t>
            </a:r>
            <a:r>
              <a:rPr lang="en-US" altLang="zh-CN" sz="2400" dirty="0">
                <a:latin typeface="思源黑体 Bold" panose="02010600030101010101" charset="-122"/>
                <a:ea typeface="思源黑体 Bold" panose="02010600030101010101" charset="-122"/>
              </a:rPr>
              <a:t>2021</a:t>
            </a:r>
            <a:r>
              <a:rPr lang="zh-CN" altLang="en-US" sz="2400" dirty="0">
                <a:latin typeface="思源黑体 Bold" panose="02010600030101010101" charset="-122"/>
                <a:ea typeface="思源黑体 Bold" panose="02010600030101010101" charset="-122"/>
              </a:rPr>
              <a:t>年</a:t>
            </a:r>
            <a:r>
              <a:rPr lang="en-US" altLang="zh-CN" sz="2400" dirty="0">
                <a:latin typeface="思源黑体 Bold" panose="02010600030101010101" charset="-122"/>
                <a:ea typeface="思源黑体 Bold" panose="02010600030101010101" charset="-122"/>
              </a:rPr>
              <a:t>12</a:t>
            </a:r>
            <a:r>
              <a:rPr lang="zh-CN" altLang="en-US" sz="2400" dirty="0">
                <a:latin typeface="思源黑体 Bold" panose="02010600030101010101" charset="-122"/>
                <a:ea typeface="思源黑体 Bold" panose="02010600030101010101" charset="-122"/>
              </a:rPr>
              <a:t>月季度样本峰度集中在</a:t>
            </a:r>
            <a:r>
              <a:rPr lang="en-US" altLang="zh-CN" sz="2400" dirty="0">
                <a:latin typeface="思源黑体 Bold" panose="02010600030101010101" charset="-122"/>
                <a:ea typeface="思源黑体 Bold" panose="02010600030101010101" charset="-122"/>
              </a:rPr>
              <a:t>[10,15]</a:t>
            </a:r>
            <a:r>
              <a:rPr lang="zh-CN" altLang="en-US" sz="2400" dirty="0">
                <a:latin typeface="思源黑体 Bold" panose="02010600030101010101" charset="-122"/>
                <a:ea typeface="思源黑体 Bold" panose="02010600030101010101" charset="-122"/>
              </a:rPr>
              <a:t>范围中 </a:t>
            </a:r>
            <a:endParaRPr lang="en-US" sz="2400" spc="374" dirty="0">
              <a:solidFill>
                <a:srgbClr val="000000"/>
              </a:solidFill>
              <a:latin typeface="思源黑体 Bold" panose="02010600030101010101" charset="-122"/>
              <a:ea typeface="思源黑体 Bold" panose="02010600030101010101" charset="-122"/>
            </a:endParaRPr>
          </a:p>
        </p:txBody>
      </p:sp>
      <p:sp>
        <p:nvSpPr>
          <p:cNvPr id="57" name="TextBox 57"/>
          <p:cNvSpPr txBox="1"/>
          <p:nvPr/>
        </p:nvSpPr>
        <p:spPr>
          <a:xfrm>
            <a:off x="11532421" y="2170601"/>
            <a:ext cx="2617854" cy="1608261"/>
          </a:xfrm>
          <a:prstGeom prst="rect">
            <a:avLst/>
          </a:prstGeom>
        </p:spPr>
        <p:txBody>
          <a:bodyPr lIns="0" tIns="0" rIns="0" bIns="0" rtlCol="0" anchor="t">
            <a:spAutoFit/>
          </a:bodyPr>
          <a:lstStyle/>
          <a:p>
            <a:pPr algn="ctr">
              <a:lnSpc>
                <a:spcPts val="3199"/>
              </a:lnSpc>
              <a:spcBef>
                <a:spcPct val="0"/>
              </a:spcBef>
            </a:pPr>
            <a:r>
              <a:rPr lang="en-US" altLang="zh-CN" sz="2400" dirty="0">
                <a:latin typeface="思源黑体 Bold" panose="02010600030101010101" charset="-122"/>
                <a:ea typeface="思源黑体 Bold" panose="02010600030101010101" charset="-122"/>
              </a:rPr>
              <a:t>2. </a:t>
            </a:r>
            <a:r>
              <a:rPr lang="zh-CN" altLang="en-US" sz="2400" dirty="0">
                <a:latin typeface="思源黑体 Bold" panose="02010600030101010101" charset="-122"/>
                <a:ea typeface="思源黑体 Bold" panose="02010600030101010101" charset="-122"/>
              </a:rPr>
              <a:t>钢铁板块的货币资金和资产总计的总值与均值在近</a:t>
            </a:r>
            <a:r>
              <a:rPr lang="en-US" altLang="zh-CN" sz="2400" dirty="0">
                <a:latin typeface="思源黑体 Bold" panose="02010600030101010101" charset="-122"/>
                <a:ea typeface="思源黑体 Bold" panose="02010600030101010101" charset="-122"/>
              </a:rPr>
              <a:t>5</a:t>
            </a:r>
            <a:r>
              <a:rPr lang="zh-CN" altLang="en-US" sz="2400" dirty="0">
                <a:latin typeface="思源黑体 Bold" panose="02010600030101010101" charset="-122"/>
                <a:ea typeface="思源黑体 Bold" panose="02010600030101010101" charset="-122"/>
              </a:rPr>
              <a:t>年呈稳定上升趋势</a:t>
            </a:r>
            <a:endParaRPr lang="en-US" altLang="zh-CN" sz="2400" spc="374" dirty="0">
              <a:solidFill>
                <a:srgbClr val="000000"/>
              </a:solidFill>
              <a:latin typeface="思源黑体 Bold" panose="02010600030101010101" charset="-122"/>
              <a:ea typeface="思源黑体 Bold" panose="02010600030101010101" charset="-122"/>
            </a:endParaRPr>
          </a:p>
        </p:txBody>
      </p:sp>
      <p:sp>
        <p:nvSpPr>
          <p:cNvPr id="58" name="TextBox 33">
            <a:extLst>
              <a:ext uri="{FF2B5EF4-FFF2-40B4-BE49-F238E27FC236}">
                <a16:creationId xmlns:a16="http://schemas.microsoft.com/office/drawing/2014/main" id="{E74D6345-2231-94D3-F666-8BFB76381A50}"/>
              </a:ext>
            </a:extLst>
          </p:cNvPr>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60" name="TextBox 35">
            <a:extLst>
              <a:ext uri="{FF2B5EF4-FFF2-40B4-BE49-F238E27FC236}">
                <a16:creationId xmlns:a16="http://schemas.microsoft.com/office/drawing/2014/main" id="{CCD93278-1A5C-4427-84D1-4E30C1732483}"/>
              </a:ext>
            </a:extLst>
          </p:cNvPr>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61" name="TextBox 37">
            <a:extLst>
              <a:ext uri="{FF2B5EF4-FFF2-40B4-BE49-F238E27FC236}">
                <a16:creationId xmlns:a16="http://schemas.microsoft.com/office/drawing/2014/main" id="{B705234B-3D79-E716-A24E-58E1BED5FC81}"/>
              </a:ext>
            </a:extLst>
          </p:cNvPr>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62" name="TextBox 38">
            <a:extLst>
              <a:ext uri="{FF2B5EF4-FFF2-40B4-BE49-F238E27FC236}">
                <a16:creationId xmlns:a16="http://schemas.microsoft.com/office/drawing/2014/main" id="{B297A890-F175-C3A8-33BF-4501E5DA3361}"/>
              </a:ext>
            </a:extLst>
          </p:cNvPr>
          <p:cNvSpPr txBox="1"/>
          <p:nvPr/>
        </p:nvSpPr>
        <p:spPr>
          <a:xfrm>
            <a:off x="620398" y="7758188"/>
            <a:ext cx="2086058" cy="487185"/>
          </a:xfrm>
          <a:prstGeom prst="rect">
            <a:avLst/>
          </a:prstGeom>
        </p:spPr>
        <p:txBody>
          <a:bodyPr lIns="0" tIns="0" rIns="0" bIns="0" rtlCol="0" anchor="t">
            <a:spAutoFit/>
          </a:bodyPr>
          <a:lstStyle/>
          <a:p>
            <a:pPr algn="ctr">
              <a:lnSpc>
                <a:spcPts val="4096"/>
              </a:lnSpc>
            </a:pPr>
            <a:r>
              <a:rPr lang="zh-CN" altLang="en-US" sz="2800" spc="640" dirty="0">
                <a:solidFill>
                  <a:srgbClr val="304370"/>
                </a:solidFill>
                <a:ea typeface="思源黑体-粗体 Bold"/>
              </a:rPr>
              <a:t>统计结论</a:t>
            </a:r>
            <a:endParaRPr lang="en-US" altLang="zh-CN" sz="2800" spc="640" dirty="0">
              <a:solidFill>
                <a:srgbClr val="304370"/>
              </a:solidFill>
              <a:ea typeface="思源黑体-粗体 Bold"/>
            </a:endParaRPr>
          </a:p>
        </p:txBody>
      </p:sp>
      <p:sp>
        <p:nvSpPr>
          <p:cNvPr id="63" name="TextBox 39">
            <a:extLst>
              <a:ext uri="{FF2B5EF4-FFF2-40B4-BE49-F238E27FC236}">
                <a16:creationId xmlns:a16="http://schemas.microsoft.com/office/drawing/2014/main" id="{AD4E92B6-767A-8831-2B65-DA78542D9941}"/>
              </a:ext>
            </a:extLst>
          </p:cNvPr>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64" name="TextBox 24">
            <a:extLst>
              <a:ext uri="{FF2B5EF4-FFF2-40B4-BE49-F238E27FC236}">
                <a16:creationId xmlns:a16="http://schemas.microsoft.com/office/drawing/2014/main" id="{3B930F3B-DB80-98F3-B916-86A1199BA737}"/>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sp>
        <p:nvSpPr>
          <p:cNvPr id="65" name="TextBox 22">
            <a:extLst>
              <a:ext uri="{FF2B5EF4-FFF2-40B4-BE49-F238E27FC236}">
                <a16:creationId xmlns:a16="http://schemas.microsoft.com/office/drawing/2014/main" id="{F620E11B-B878-02FF-842F-E912DBD96883}"/>
              </a:ext>
            </a:extLst>
          </p:cNvPr>
          <p:cNvSpPr txBox="1"/>
          <p:nvPr/>
        </p:nvSpPr>
        <p:spPr>
          <a:xfrm>
            <a:off x="482963" y="3633945"/>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数据预处理</a:t>
            </a:r>
            <a:endParaRPr lang="en-US" sz="2499" spc="499" dirty="0">
              <a:solidFill>
                <a:srgbClr val="EEF2F5"/>
              </a:solidFill>
              <a:ea typeface="思源黑体 Bold"/>
            </a:endParaRPr>
          </a:p>
        </p:txBody>
      </p:sp>
      <p:grpSp>
        <p:nvGrpSpPr>
          <p:cNvPr id="40" name="Group 5">
            <a:extLst>
              <a:ext uri="{FF2B5EF4-FFF2-40B4-BE49-F238E27FC236}">
                <a16:creationId xmlns:a16="http://schemas.microsoft.com/office/drawing/2014/main" id="{58933F33-AD70-D95B-A9FC-5A4DD119A36E}"/>
              </a:ext>
            </a:extLst>
          </p:cNvPr>
          <p:cNvGrpSpPr/>
          <p:nvPr/>
        </p:nvGrpSpPr>
        <p:grpSpPr>
          <a:xfrm>
            <a:off x="1028700" y="754669"/>
            <a:ext cx="1167893" cy="1167893"/>
            <a:chOff x="0" y="0"/>
            <a:chExt cx="1557191" cy="1557191"/>
          </a:xfrm>
        </p:grpSpPr>
        <p:grpSp>
          <p:nvGrpSpPr>
            <p:cNvPr id="41" name="Group 6">
              <a:extLst>
                <a:ext uri="{FF2B5EF4-FFF2-40B4-BE49-F238E27FC236}">
                  <a16:creationId xmlns:a16="http://schemas.microsoft.com/office/drawing/2014/main" id="{7C78E68F-B8DA-5579-43ED-9466000E1360}"/>
                </a:ext>
              </a:extLst>
            </p:cNvPr>
            <p:cNvGrpSpPr>
              <a:grpSpLocks noChangeAspect="1"/>
            </p:cNvGrpSpPr>
            <p:nvPr/>
          </p:nvGrpSpPr>
          <p:grpSpPr>
            <a:xfrm>
              <a:off x="0" y="0"/>
              <a:ext cx="1557191" cy="1557191"/>
              <a:chOff x="-2540" y="-2540"/>
              <a:chExt cx="6355080" cy="6355080"/>
            </a:xfrm>
          </p:grpSpPr>
          <p:sp>
            <p:nvSpPr>
              <p:cNvPr id="45" name="Freeform 7">
                <a:extLst>
                  <a:ext uri="{FF2B5EF4-FFF2-40B4-BE49-F238E27FC236}">
                    <a16:creationId xmlns:a16="http://schemas.microsoft.com/office/drawing/2014/main" id="{C6C747C7-BB8E-8E71-318A-D19B97908567}"/>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42" name="Picture 8">
              <a:extLst>
                <a:ext uri="{FF2B5EF4-FFF2-40B4-BE49-F238E27FC236}">
                  <a16:creationId xmlns:a16="http://schemas.microsoft.com/office/drawing/2014/main" id="{608E2E78-4D23-690B-DC30-73FF90DB933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4639" y="54639"/>
              <a:ext cx="1447913" cy="1447913"/>
            </a:xfrm>
            <a:prstGeom prst="rect">
              <a:avLst/>
            </a:prstGeom>
          </p:spPr>
        </p:pic>
        <p:pic>
          <p:nvPicPr>
            <p:cNvPr id="43" name="Picture 11">
              <a:extLst>
                <a:ext uri="{FF2B5EF4-FFF2-40B4-BE49-F238E27FC236}">
                  <a16:creationId xmlns:a16="http://schemas.microsoft.com/office/drawing/2014/main" id="{78BB90F2-A959-369F-4760-5D6B72D2874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52546" y="589542"/>
              <a:ext cx="852099" cy="707231"/>
            </a:xfrm>
            <a:prstGeom prst="rect">
              <a:avLst/>
            </a:prstGeom>
          </p:spPr>
        </p:pic>
        <p:pic>
          <p:nvPicPr>
            <p:cNvPr id="44" name="Picture 12">
              <a:extLst>
                <a:ext uri="{FF2B5EF4-FFF2-40B4-BE49-F238E27FC236}">
                  <a16:creationId xmlns:a16="http://schemas.microsoft.com/office/drawing/2014/main" id="{35DC6D5C-79D3-28A2-0AF4-448712E761A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45572" y="437009"/>
              <a:ext cx="466046" cy="618252"/>
            </a:xfrm>
            <a:prstGeom prst="rect">
              <a:avLst/>
            </a:prstGeom>
          </p:spPr>
        </p:pic>
      </p:grpSp>
    </p:spTree>
    <p:extLst>
      <p:ext uri="{BB962C8B-B14F-4D97-AF65-F5344CB8AC3E}">
        <p14:creationId xmlns:p14="http://schemas.microsoft.com/office/powerpoint/2010/main" val="3437198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371942" y="7132979"/>
            <a:ext cx="1054911" cy="3798794"/>
            <a:chOff x="0" y="0"/>
            <a:chExt cx="277837" cy="1000505"/>
          </a:xfrm>
        </p:grpSpPr>
        <p:sp>
          <p:nvSpPr>
            <p:cNvPr id="6" name="Freeform 6"/>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7" name="TextBox 7"/>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9525" y="3314770"/>
            <a:ext cx="3336378" cy="0"/>
          </a:xfrm>
          <a:prstGeom prst="line">
            <a:avLst/>
          </a:prstGeom>
          <a:ln w="19050" cap="flat">
            <a:solidFill>
              <a:srgbClr val="EEF2F5"/>
            </a:solidFill>
            <a:prstDash val="solid"/>
            <a:headEnd type="none" w="sm" len="sm"/>
            <a:tailEnd type="none" w="sm" len="sm"/>
          </a:ln>
        </p:spPr>
      </p:sp>
      <p:sp>
        <p:nvSpPr>
          <p:cNvPr id="21" name="AutoShape 21"/>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22" name="AutoShape 22"/>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24" name="AutoShape 24"/>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26" name="AutoShape 2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28" name="TextBox 28"/>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1. </a:t>
            </a:r>
            <a:r>
              <a:rPr lang="zh-CN" altLang="en-US" sz="3100" spc="310" dirty="0">
                <a:solidFill>
                  <a:srgbClr val="003070"/>
                </a:solidFill>
                <a:latin typeface="思源黑体-粗体 Bold" panose="02010600030101010101" charset="-122"/>
                <a:ea typeface="思源黑体-粗体 Bold" panose="02010600030101010101" charset="-122"/>
              </a:rPr>
              <a:t>实验总结</a:t>
            </a:r>
            <a:endParaRPr lang="en-US" sz="3100" spc="310" dirty="0">
              <a:solidFill>
                <a:srgbClr val="003070"/>
              </a:solidFill>
              <a:latin typeface="思源黑体-粗体 Bold" panose="02010600030101010101" charset="-122"/>
              <a:ea typeface="思源黑体-粗体 Bold" panose="02010600030101010101" charset="-122"/>
            </a:endParaRPr>
          </a:p>
        </p:txBody>
      </p:sp>
      <p:grpSp>
        <p:nvGrpSpPr>
          <p:cNvPr id="29" name="Group 29"/>
          <p:cNvGrpSpPr/>
          <p:nvPr/>
        </p:nvGrpSpPr>
        <p:grpSpPr>
          <a:xfrm>
            <a:off x="4435508" y="2258789"/>
            <a:ext cx="223636" cy="2147167"/>
            <a:chOff x="0" y="0"/>
            <a:chExt cx="53411" cy="512804"/>
          </a:xfrm>
        </p:grpSpPr>
        <p:sp>
          <p:nvSpPr>
            <p:cNvPr id="30" name="Freeform 30"/>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31" name="TextBox 31"/>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32" name="Group 32"/>
          <p:cNvGrpSpPr/>
          <p:nvPr/>
        </p:nvGrpSpPr>
        <p:grpSpPr>
          <a:xfrm>
            <a:off x="4435508" y="4571999"/>
            <a:ext cx="223636" cy="2147167"/>
            <a:chOff x="0" y="0"/>
            <a:chExt cx="53411" cy="512804"/>
          </a:xfrm>
        </p:grpSpPr>
        <p:sp>
          <p:nvSpPr>
            <p:cNvPr id="33" name="Freeform 33"/>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6083BA"/>
            </a:solidFill>
          </p:spPr>
        </p:sp>
        <p:sp>
          <p:nvSpPr>
            <p:cNvPr id="34" name="TextBox 34"/>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35" name="Group 35"/>
          <p:cNvGrpSpPr/>
          <p:nvPr/>
        </p:nvGrpSpPr>
        <p:grpSpPr>
          <a:xfrm>
            <a:off x="4659145" y="2258789"/>
            <a:ext cx="12183656" cy="2147167"/>
            <a:chOff x="0" y="0"/>
            <a:chExt cx="2909801" cy="512804"/>
          </a:xfrm>
        </p:grpSpPr>
        <p:sp>
          <p:nvSpPr>
            <p:cNvPr id="36" name="Freeform 36"/>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37" name="TextBox 37"/>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38" name="Group 38"/>
          <p:cNvGrpSpPr/>
          <p:nvPr/>
        </p:nvGrpSpPr>
        <p:grpSpPr>
          <a:xfrm>
            <a:off x="4659145" y="4571999"/>
            <a:ext cx="12183656" cy="2147167"/>
            <a:chOff x="0" y="0"/>
            <a:chExt cx="2909801" cy="512804"/>
          </a:xfrm>
        </p:grpSpPr>
        <p:sp>
          <p:nvSpPr>
            <p:cNvPr id="39" name="Freeform 39"/>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40" name="TextBox 40"/>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41" name="Group 41"/>
          <p:cNvGrpSpPr/>
          <p:nvPr/>
        </p:nvGrpSpPr>
        <p:grpSpPr>
          <a:xfrm>
            <a:off x="4435508" y="6885209"/>
            <a:ext cx="223636" cy="2147167"/>
            <a:chOff x="0" y="0"/>
            <a:chExt cx="53411" cy="512804"/>
          </a:xfrm>
        </p:grpSpPr>
        <p:sp>
          <p:nvSpPr>
            <p:cNvPr id="42" name="Freeform 42"/>
            <p:cNvSpPr/>
            <p:nvPr/>
          </p:nvSpPr>
          <p:spPr>
            <a:xfrm>
              <a:off x="0" y="0"/>
              <a:ext cx="53411" cy="512804"/>
            </a:xfrm>
            <a:custGeom>
              <a:avLst/>
              <a:gdLst/>
              <a:ahLst/>
              <a:cxnLst/>
              <a:rect l="l" t="t" r="r" b="b"/>
              <a:pathLst>
                <a:path w="53411" h="512804">
                  <a:moveTo>
                    <a:pt x="0" y="0"/>
                  </a:moveTo>
                  <a:lnTo>
                    <a:pt x="53411" y="0"/>
                  </a:lnTo>
                  <a:lnTo>
                    <a:pt x="53411" y="512804"/>
                  </a:lnTo>
                  <a:lnTo>
                    <a:pt x="0" y="512804"/>
                  </a:lnTo>
                  <a:close/>
                </a:path>
              </a:pathLst>
            </a:custGeom>
            <a:solidFill>
              <a:srgbClr val="304370"/>
            </a:solidFill>
          </p:spPr>
        </p:sp>
        <p:sp>
          <p:nvSpPr>
            <p:cNvPr id="43" name="TextBox 43"/>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44" name="Group 44"/>
          <p:cNvGrpSpPr/>
          <p:nvPr/>
        </p:nvGrpSpPr>
        <p:grpSpPr>
          <a:xfrm>
            <a:off x="4659145" y="6885209"/>
            <a:ext cx="12183656" cy="2147167"/>
            <a:chOff x="0" y="0"/>
            <a:chExt cx="2909801" cy="512804"/>
          </a:xfrm>
        </p:grpSpPr>
        <p:sp>
          <p:nvSpPr>
            <p:cNvPr id="45" name="Freeform 45"/>
            <p:cNvSpPr/>
            <p:nvPr/>
          </p:nvSpPr>
          <p:spPr>
            <a:xfrm>
              <a:off x="0" y="0"/>
              <a:ext cx="2909801" cy="512804"/>
            </a:xfrm>
            <a:custGeom>
              <a:avLst/>
              <a:gdLst/>
              <a:ahLst/>
              <a:cxnLst/>
              <a:rect l="l" t="t" r="r" b="b"/>
              <a:pathLst>
                <a:path w="2909801" h="512804">
                  <a:moveTo>
                    <a:pt x="0" y="0"/>
                  </a:moveTo>
                  <a:lnTo>
                    <a:pt x="2909801" y="0"/>
                  </a:lnTo>
                  <a:lnTo>
                    <a:pt x="2909801" y="512804"/>
                  </a:lnTo>
                  <a:lnTo>
                    <a:pt x="0" y="512804"/>
                  </a:lnTo>
                  <a:close/>
                </a:path>
              </a:pathLst>
            </a:custGeom>
            <a:solidFill>
              <a:srgbClr val="FFFFFF"/>
            </a:solidFill>
          </p:spPr>
        </p:sp>
        <p:sp>
          <p:nvSpPr>
            <p:cNvPr id="46" name="TextBox 46"/>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sp>
        <p:nvSpPr>
          <p:cNvPr id="47" name="TextBox 47"/>
          <p:cNvSpPr txBox="1"/>
          <p:nvPr/>
        </p:nvSpPr>
        <p:spPr>
          <a:xfrm>
            <a:off x="4981938" y="3093179"/>
            <a:ext cx="11412195" cy="632481"/>
          </a:xfrm>
          <a:prstGeom prst="rect">
            <a:avLst/>
          </a:prstGeom>
        </p:spPr>
        <p:txBody>
          <a:bodyPr lIns="0" tIns="0" rIns="0" bIns="0" rtlCol="0" anchor="t">
            <a:spAutoFit/>
          </a:bodyPr>
          <a:lstStyle/>
          <a:p>
            <a:pPr>
              <a:lnSpc>
                <a:spcPts val="2559"/>
              </a:lnSpc>
            </a:pPr>
            <a:r>
              <a:rPr lang="zh-CN" altLang="en-US" sz="1600" kern="100" spc="300" dirty="0">
                <a:latin typeface="思源黑体" panose="02010600030101010101" charset="-122"/>
                <a:ea typeface="思源黑体" panose="02010600030101010101" charset="-122"/>
                <a:cs typeface="Times New Roman" panose="02020603050405020304" pitchFamily="18" charset="0"/>
              </a:rPr>
              <a:t>基于</a:t>
            </a:r>
            <a:r>
              <a:rPr lang="en-US" altLang="zh-CN" sz="1600" kern="100" spc="300" dirty="0">
                <a:latin typeface="思源黑体" panose="02010600030101010101" charset="-122"/>
                <a:ea typeface="思源黑体" panose="02010600030101010101" charset="-122"/>
                <a:cs typeface="Times New Roman" panose="02020603050405020304" pitchFamily="18" charset="0"/>
              </a:rPr>
              <a:t>Requests</a:t>
            </a:r>
            <a:r>
              <a:rPr lang="zh-CN" altLang="en-US" sz="1600" kern="100" spc="300" dirty="0">
                <a:latin typeface="思源黑体" panose="02010600030101010101" charset="-122"/>
                <a:ea typeface="思源黑体" panose="02010600030101010101" charset="-122"/>
                <a:cs typeface="Times New Roman" panose="02020603050405020304" pitchFamily="18" charset="0"/>
              </a:rPr>
              <a:t>库</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获取钢铁板块</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2021</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年</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12</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月季度资产负债表以及自</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2017</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年</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12</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月至</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2022</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年</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9</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月季度资产负债表，恒瑞医药</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2022</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年整年收盘价数据以及自</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2018</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年</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1</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月</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2</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日至</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2022</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年</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12</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月</a:t>
            </a:r>
            <a:r>
              <a:rPr lang="en-US" altLang="zh-CN" sz="1600" kern="100" spc="300" dirty="0">
                <a:effectLst/>
                <a:latin typeface="思源黑体" panose="02010600030101010101" charset="-122"/>
                <a:ea typeface="思源黑体" panose="02010600030101010101" charset="-122"/>
                <a:cs typeface="Times New Roman" panose="02020603050405020304" pitchFamily="18" charset="0"/>
              </a:rPr>
              <a:t>9</a:t>
            </a:r>
            <a:r>
              <a:rPr lang="zh-CN" altLang="zh-CN" sz="1600" kern="100" spc="300" dirty="0">
                <a:effectLst/>
                <a:latin typeface="思源黑体" panose="02010600030101010101" charset="-122"/>
                <a:ea typeface="思源黑体" panose="02010600030101010101" charset="-122"/>
                <a:cs typeface="Times New Roman" panose="02020603050405020304" pitchFamily="18" charset="0"/>
              </a:rPr>
              <a:t>日的历史交易数据</a:t>
            </a:r>
            <a:endParaRPr lang="en-US" sz="1600" spc="300" dirty="0">
              <a:solidFill>
                <a:srgbClr val="000000"/>
              </a:solidFill>
              <a:latin typeface="思源黑体" panose="02010600030101010101" charset="-122"/>
              <a:ea typeface="思源黑体" panose="02010600030101010101" charset="-122"/>
            </a:endParaRPr>
          </a:p>
        </p:txBody>
      </p:sp>
      <p:sp>
        <p:nvSpPr>
          <p:cNvPr id="48" name="TextBox 48"/>
          <p:cNvSpPr txBox="1"/>
          <p:nvPr/>
        </p:nvSpPr>
        <p:spPr>
          <a:xfrm>
            <a:off x="4981938" y="5394957"/>
            <a:ext cx="11412195" cy="969946"/>
          </a:xfrm>
          <a:prstGeom prst="rect">
            <a:avLst/>
          </a:prstGeom>
        </p:spPr>
        <p:txBody>
          <a:bodyPr lIns="0" tIns="0" rIns="0" bIns="0" rtlCol="0" anchor="t">
            <a:spAutoFit/>
          </a:bodyPr>
          <a:lstStyle/>
          <a:p>
            <a:pPr>
              <a:lnSpc>
                <a:spcPts val="2559"/>
              </a:lnSpc>
            </a:pPr>
            <a:r>
              <a:rPr lang="zh-CN" altLang="en-US" sz="1599" spc="159" dirty="0">
                <a:solidFill>
                  <a:srgbClr val="000000"/>
                </a:solidFill>
                <a:ea typeface="思源黑体"/>
              </a:rPr>
              <a:t>在进行回归分析、方差分析等参数检验方法之前需确定数据集是否服从正态分布，以及数据集中是否存在缺失值与异常值。同时由于特征变量维度较多，需要对资产负债表数据进行数据降维处理。而后基于线性回归与</a:t>
            </a:r>
            <a:r>
              <a:rPr lang="en-US" altLang="zh-CN" sz="1599" spc="159" dirty="0">
                <a:solidFill>
                  <a:srgbClr val="000000"/>
                </a:solidFill>
                <a:ea typeface="思源黑体"/>
              </a:rPr>
              <a:t>Pearson</a:t>
            </a:r>
            <a:r>
              <a:rPr lang="zh-CN" altLang="en-US" sz="1599" spc="159" dirty="0">
                <a:solidFill>
                  <a:srgbClr val="000000"/>
                </a:solidFill>
                <a:ea typeface="思源黑体"/>
              </a:rPr>
              <a:t>相关系数总结出五点相关性分析结论。最后在数学建模的过程中总共总结出二十个统计知识点。</a:t>
            </a:r>
            <a:endParaRPr lang="en-US" sz="1599" spc="159" dirty="0">
              <a:solidFill>
                <a:srgbClr val="000000"/>
              </a:solidFill>
              <a:ea typeface="思源黑体"/>
            </a:endParaRPr>
          </a:p>
        </p:txBody>
      </p:sp>
      <p:sp>
        <p:nvSpPr>
          <p:cNvPr id="49" name="TextBox 49"/>
          <p:cNvSpPr txBox="1"/>
          <p:nvPr/>
        </p:nvSpPr>
        <p:spPr>
          <a:xfrm>
            <a:off x="4981938" y="7712364"/>
            <a:ext cx="11412195" cy="971035"/>
          </a:xfrm>
          <a:prstGeom prst="rect">
            <a:avLst/>
          </a:prstGeom>
        </p:spPr>
        <p:txBody>
          <a:bodyPr lIns="0" tIns="0" rIns="0" bIns="0" rtlCol="0" anchor="t">
            <a:spAutoFit/>
          </a:bodyPr>
          <a:lstStyle/>
          <a:p>
            <a:pPr>
              <a:lnSpc>
                <a:spcPts val="2559"/>
              </a:lnSpc>
            </a:pPr>
            <a:r>
              <a:rPr lang="zh-CN" altLang="en-US" sz="1599" spc="159" dirty="0">
                <a:solidFill>
                  <a:srgbClr val="000000"/>
                </a:solidFill>
                <a:ea typeface="思源黑体"/>
              </a:rPr>
              <a:t>基于</a:t>
            </a:r>
            <a:r>
              <a:rPr lang="en-US" altLang="zh-CN" sz="1599" spc="159" dirty="0">
                <a:solidFill>
                  <a:srgbClr val="000000"/>
                </a:solidFill>
                <a:ea typeface="思源黑体"/>
              </a:rPr>
              <a:t>ARIMA</a:t>
            </a:r>
            <a:r>
              <a:rPr lang="zh-CN" altLang="en-US" sz="1599" spc="159" dirty="0">
                <a:solidFill>
                  <a:srgbClr val="000000"/>
                </a:solidFill>
                <a:ea typeface="思源黑体"/>
              </a:rPr>
              <a:t>与</a:t>
            </a:r>
            <a:r>
              <a:rPr lang="en-US" altLang="zh-CN" sz="1599" spc="159" dirty="0">
                <a:solidFill>
                  <a:srgbClr val="000000"/>
                </a:solidFill>
                <a:ea typeface="思源黑体"/>
              </a:rPr>
              <a:t>LSTM</a:t>
            </a:r>
            <a:r>
              <a:rPr lang="zh-CN" altLang="en-US" sz="1599" spc="159" dirty="0">
                <a:solidFill>
                  <a:srgbClr val="000000"/>
                </a:solidFill>
                <a:ea typeface="思源黑体"/>
              </a:rPr>
              <a:t>模型分别对恒瑞医药收盘价数据进行时间序列预测。需先对时间序列数据进行平滑降噪处理，发现数据为非平稳序列，在进行一阶差分处理后发现可通过</a:t>
            </a:r>
            <a:r>
              <a:rPr lang="en-US" altLang="zh-CN" sz="1599" spc="159" dirty="0">
                <a:solidFill>
                  <a:srgbClr val="000000"/>
                </a:solidFill>
                <a:ea typeface="思源黑体"/>
              </a:rPr>
              <a:t>ADF</a:t>
            </a:r>
            <a:r>
              <a:rPr lang="zh-CN" altLang="en-US" sz="1599" spc="159" dirty="0">
                <a:solidFill>
                  <a:srgbClr val="000000"/>
                </a:solidFill>
                <a:ea typeface="思源黑体"/>
              </a:rPr>
              <a:t>与白噪声检验，借助</a:t>
            </a:r>
            <a:r>
              <a:rPr lang="en-US" altLang="zh-CN" sz="1599" spc="159" dirty="0">
                <a:solidFill>
                  <a:srgbClr val="000000"/>
                </a:solidFill>
                <a:ea typeface="思源黑体"/>
              </a:rPr>
              <a:t>ACF</a:t>
            </a:r>
            <a:r>
              <a:rPr lang="zh-CN" altLang="en-US" sz="1599" spc="159" dirty="0">
                <a:solidFill>
                  <a:srgbClr val="000000"/>
                </a:solidFill>
                <a:ea typeface="思源黑体"/>
              </a:rPr>
              <a:t>与</a:t>
            </a:r>
            <a:r>
              <a:rPr lang="en-US" altLang="zh-CN" sz="1599" spc="159" dirty="0">
                <a:solidFill>
                  <a:srgbClr val="000000"/>
                </a:solidFill>
                <a:ea typeface="思源黑体"/>
              </a:rPr>
              <a:t>PACF</a:t>
            </a:r>
            <a:r>
              <a:rPr lang="zh-CN" altLang="en-US" sz="1599" spc="159" dirty="0">
                <a:solidFill>
                  <a:srgbClr val="000000"/>
                </a:solidFill>
                <a:ea typeface="思源黑体"/>
              </a:rPr>
              <a:t>图初步确定预测模型为</a:t>
            </a:r>
            <a:r>
              <a:rPr lang="en-US" altLang="zh-CN" sz="1599" spc="159" dirty="0">
                <a:solidFill>
                  <a:srgbClr val="000000"/>
                </a:solidFill>
                <a:ea typeface="思源黑体"/>
              </a:rPr>
              <a:t>AR(2)</a:t>
            </a:r>
            <a:r>
              <a:rPr lang="zh-CN" altLang="en-US" sz="1599" spc="159" dirty="0">
                <a:solidFill>
                  <a:srgbClr val="000000"/>
                </a:solidFill>
                <a:ea typeface="思源黑体"/>
              </a:rPr>
              <a:t>，再通过寻找</a:t>
            </a:r>
            <a:r>
              <a:rPr lang="en-US" altLang="zh-CN" sz="1599" spc="159" dirty="0">
                <a:solidFill>
                  <a:srgbClr val="000000"/>
                </a:solidFill>
                <a:ea typeface="思源黑体"/>
              </a:rPr>
              <a:t>BIC</a:t>
            </a:r>
            <a:r>
              <a:rPr lang="zh-CN" altLang="en-US" sz="1599" spc="159" dirty="0">
                <a:solidFill>
                  <a:srgbClr val="000000"/>
                </a:solidFill>
                <a:ea typeface="思源黑体"/>
              </a:rPr>
              <a:t>最小值所对应的</a:t>
            </a:r>
            <a:r>
              <a:rPr lang="en-US" altLang="zh-CN" sz="1599" spc="159" dirty="0">
                <a:solidFill>
                  <a:srgbClr val="000000"/>
                </a:solidFill>
                <a:ea typeface="思源黑体"/>
              </a:rPr>
              <a:t>p</a:t>
            </a:r>
            <a:r>
              <a:rPr lang="zh-CN" altLang="en-US" sz="1599" spc="159" dirty="0">
                <a:solidFill>
                  <a:srgbClr val="000000"/>
                </a:solidFill>
                <a:ea typeface="思源黑体"/>
              </a:rPr>
              <a:t>、</a:t>
            </a:r>
            <a:r>
              <a:rPr lang="en-US" altLang="zh-CN" sz="1599" spc="159" dirty="0">
                <a:solidFill>
                  <a:srgbClr val="000000"/>
                </a:solidFill>
                <a:ea typeface="思源黑体"/>
              </a:rPr>
              <a:t>q</a:t>
            </a:r>
            <a:r>
              <a:rPr lang="zh-CN" altLang="en-US" sz="1599" spc="159" dirty="0">
                <a:solidFill>
                  <a:srgbClr val="000000"/>
                </a:solidFill>
                <a:ea typeface="思源黑体"/>
              </a:rPr>
              <a:t>拟合</a:t>
            </a:r>
            <a:r>
              <a:rPr lang="en-US" altLang="zh-CN" sz="1599" spc="159" dirty="0">
                <a:solidFill>
                  <a:srgbClr val="000000"/>
                </a:solidFill>
                <a:ea typeface="思源黑体"/>
              </a:rPr>
              <a:t>ARIMA</a:t>
            </a:r>
            <a:r>
              <a:rPr lang="zh-CN" altLang="en-US" sz="1599" spc="159">
                <a:solidFill>
                  <a:srgbClr val="000000"/>
                </a:solidFill>
                <a:ea typeface="思源黑体"/>
              </a:rPr>
              <a:t>模型，预测出未来三天收盘价数据。</a:t>
            </a:r>
            <a:endParaRPr lang="en-US" sz="1599" spc="159" dirty="0">
              <a:solidFill>
                <a:srgbClr val="000000"/>
              </a:solidFill>
              <a:ea typeface="思源黑体"/>
            </a:endParaRPr>
          </a:p>
        </p:txBody>
      </p:sp>
      <p:sp>
        <p:nvSpPr>
          <p:cNvPr id="50" name="TextBox 50"/>
          <p:cNvSpPr txBox="1"/>
          <p:nvPr/>
        </p:nvSpPr>
        <p:spPr>
          <a:xfrm>
            <a:off x="4981938" y="2547656"/>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Bold"/>
              </a:rPr>
              <a:t>任务一：爬虫数据获取</a:t>
            </a:r>
            <a:endParaRPr lang="en-US" sz="2499" spc="374" dirty="0">
              <a:solidFill>
                <a:srgbClr val="000000"/>
              </a:solidFill>
              <a:ea typeface="思源黑体 Bold"/>
            </a:endParaRPr>
          </a:p>
        </p:txBody>
      </p:sp>
      <p:sp>
        <p:nvSpPr>
          <p:cNvPr id="51" name="TextBox 51"/>
          <p:cNvSpPr txBox="1"/>
          <p:nvPr/>
        </p:nvSpPr>
        <p:spPr>
          <a:xfrm>
            <a:off x="4981938" y="4849435"/>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Bold"/>
              </a:rPr>
              <a:t>任务二：十个统计知识点</a:t>
            </a:r>
            <a:endParaRPr lang="en-US" sz="2499" spc="374" dirty="0">
              <a:solidFill>
                <a:srgbClr val="000000"/>
              </a:solidFill>
              <a:ea typeface="思源黑体 Bold"/>
            </a:endParaRPr>
          </a:p>
        </p:txBody>
      </p:sp>
      <p:sp>
        <p:nvSpPr>
          <p:cNvPr id="52" name="TextBox 52"/>
          <p:cNvSpPr txBox="1"/>
          <p:nvPr/>
        </p:nvSpPr>
        <p:spPr>
          <a:xfrm>
            <a:off x="4981938" y="7166841"/>
            <a:ext cx="11412195"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Bold"/>
              </a:rPr>
              <a:t>任务三：时间序列预测</a:t>
            </a:r>
            <a:endParaRPr lang="en-US" sz="2499" spc="374" dirty="0">
              <a:solidFill>
                <a:srgbClr val="000000"/>
              </a:solidFill>
              <a:ea typeface="思源黑体 Bold"/>
            </a:endParaRPr>
          </a:p>
        </p:txBody>
      </p:sp>
      <p:sp>
        <p:nvSpPr>
          <p:cNvPr id="53" name="TextBox 33">
            <a:extLst>
              <a:ext uri="{FF2B5EF4-FFF2-40B4-BE49-F238E27FC236}">
                <a16:creationId xmlns:a16="http://schemas.microsoft.com/office/drawing/2014/main" id="{DDDC2A56-DE73-9645-D03C-00CFD6B4B4C6}"/>
              </a:ext>
            </a:extLst>
          </p:cNvPr>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55" name="TextBox 35">
            <a:extLst>
              <a:ext uri="{FF2B5EF4-FFF2-40B4-BE49-F238E27FC236}">
                <a16:creationId xmlns:a16="http://schemas.microsoft.com/office/drawing/2014/main" id="{F261F3F0-B8C5-10B9-592E-96715A97C9FD}"/>
              </a:ext>
            </a:extLst>
          </p:cNvPr>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56" name="TextBox 37">
            <a:extLst>
              <a:ext uri="{FF2B5EF4-FFF2-40B4-BE49-F238E27FC236}">
                <a16:creationId xmlns:a16="http://schemas.microsoft.com/office/drawing/2014/main" id="{B91757B0-3758-C2CA-25B8-245280E981ED}"/>
              </a:ext>
            </a:extLst>
          </p:cNvPr>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57" name="TextBox 38">
            <a:extLst>
              <a:ext uri="{FF2B5EF4-FFF2-40B4-BE49-F238E27FC236}">
                <a16:creationId xmlns:a16="http://schemas.microsoft.com/office/drawing/2014/main" id="{A377A05E-BE31-8512-50DB-67742E76129C}"/>
              </a:ext>
            </a:extLst>
          </p:cNvPr>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59" name="TextBox 24">
            <a:extLst>
              <a:ext uri="{FF2B5EF4-FFF2-40B4-BE49-F238E27FC236}">
                <a16:creationId xmlns:a16="http://schemas.microsoft.com/office/drawing/2014/main" id="{907B6087-9FCC-1C87-2090-ABD6A489D978}"/>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sp>
        <p:nvSpPr>
          <p:cNvPr id="60" name="TextBox 22">
            <a:extLst>
              <a:ext uri="{FF2B5EF4-FFF2-40B4-BE49-F238E27FC236}">
                <a16:creationId xmlns:a16="http://schemas.microsoft.com/office/drawing/2014/main" id="{287551BE-0E25-60A2-1F8F-A2A4BB4BBB26}"/>
              </a:ext>
            </a:extLst>
          </p:cNvPr>
          <p:cNvSpPr txBox="1"/>
          <p:nvPr/>
        </p:nvSpPr>
        <p:spPr>
          <a:xfrm>
            <a:off x="482963" y="3633945"/>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数据预处理</a:t>
            </a:r>
            <a:endParaRPr lang="en-US" sz="2499" spc="499" dirty="0">
              <a:solidFill>
                <a:srgbClr val="EEF2F5"/>
              </a:solidFill>
              <a:ea typeface="思源黑体 Bold"/>
            </a:endParaRPr>
          </a:p>
        </p:txBody>
      </p:sp>
      <p:sp>
        <p:nvSpPr>
          <p:cNvPr id="61" name="TextBox 39">
            <a:extLst>
              <a:ext uri="{FF2B5EF4-FFF2-40B4-BE49-F238E27FC236}">
                <a16:creationId xmlns:a16="http://schemas.microsoft.com/office/drawing/2014/main" id="{B04076B4-8C4C-FA29-4C98-5C4D8A5B4021}"/>
              </a:ext>
            </a:extLst>
          </p:cNvPr>
          <p:cNvSpPr txBox="1"/>
          <p:nvPr/>
        </p:nvSpPr>
        <p:spPr>
          <a:xfrm>
            <a:off x="620398" y="8761051"/>
            <a:ext cx="2086058" cy="487185"/>
          </a:xfrm>
          <a:prstGeom prst="rect">
            <a:avLst/>
          </a:prstGeom>
        </p:spPr>
        <p:txBody>
          <a:bodyPr lIns="0" tIns="0" rIns="0" bIns="0" rtlCol="0" anchor="t">
            <a:spAutoFit/>
          </a:bodyPr>
          <a:lstStyle/>
          <a:p>
            <a:pPr algn="ctr">
              <a:lnSpc>
                <a:spcPts val="4096"/>
              </a:lnSpc>
            </a:pPr>
            <a:r>
              <a:rPr lang="zh-CN" altLang="en-US" sz="2800" spc="640" dirty="0">
                <a:solidFill>
                  <a:srgbClr val="304370"/>
                </a:solidFill>
                <a:ea typeface="思源黑体-粗体 Bold"/>
              </a:rPr>
              <a:t>实验总结</a:t>
            </a:r>
            <a:endParaRPr lang="en-US" altLang="zh-CN" sz="2800" spc="640" dirty="0">
              <a:solidFill>
                <a:srgbClr val="304370"/>
              </a:solidFill>
              <a:ea typeface="思源黑体-粗体 Bold"/>
            </a:endParaRPr>
          </a:p>
        </p:txBody>
      </p:sp>
      <p:grpSp>
        <p:nvGrpSpPr>
          <p:cNvPr id="17" name="Group 5">
            <a:extLst>
              <a:ext uri="{FF2B5EF4-FFF2-40B4-BE49-F238E27FC236}">
                <a16:creationId xmlns:a16="http://schemas.microsoft.com/office/drawing/2014/main" id="{2CB4A863-619D-2B3A-FF50-E43D9D277D92}"/>
              </a:ext>
            </a:extLst>
          </p:cNvPr>
          <p:cNvGrpSpPr/>
          <p:nvPr/>
        </p:nvGrpSpPr>
        <p:grpSpPr>
          <a:xfrm>
            <a:off x="1028700" y="754669"/>
            <a:ext cx="1167893" cy="1167893"/>
            <a:chOff x="0" y="0"/>
            <a:chExt cx="1557191" cy="1557191"/>
          </a:xfrm>
        </p:grpSpPr>
        <p:grpSp>
          <p:nvGrpSpPr>
            <p:cNvPr id="18" name="Group 6">
              <a:extLst>
                <a:ext uri="{FF2B5EF4-FFF2-40B4-BE49-F238E27FC236}">
                  <a16:creationId xmlns:a16="http://schemas.microsoft.com/office/drawing/2014/main" id="{409CDA1F-AA25-C9D7-820A-14758BB0DB8A}"/>
                </a:ext>
              </a:extLst>
            </p:cNvPr>
            <p:cNvGrpSpPr>
              <a:grpSpLocks noChangeAspect="1"/>
            </p:cNvGrpSpPr>
            <p:nvPr/>
          </p:nvGrpSpPr>
          <p:grpSpPr>
            <a:xfrm>
              <a:off x="0" y="0"/>
              <a:ext cx="1557191" cy="1557191"/>
              <a:chOff x="-2540" y="-2540"/>
              <a:chExt cx="6355080" cy="6355080"/>
            </a:xfrm>
          </p:grpSpPr>
          <p:sp>
            <p:nvSpPr>
              <p:cNvPr id="25" name="Freeform 7">
                <a:extLst>
                  <a:ext uri="{FF2B5EF4-FFF2-40B4-BE49-F238E27FC236}">
                    <a16:creationId xmlns:a16="http://schemas.microsoft.com/office/drawing/2014/main" id="{0D5B37E4-61A2-2150-C9EE-7EC0E46B69C7}"/>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19" name="Picture 8">
              <a:extLst>
                <a:ext uri="{FF2B5EF4-FFF2-40B4-BE49-F238E27FC236}">
                  <a16:creationId xmlns:a16="http://schemas.microsoft.com/office/drawing/2014/main" id="{24780CC0-0C34-D715-BC8A-F546DF0C4D9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20" name="Picture 11">
              <a:extLst>
                <a:ext uri="{FF2B5EF4-FFF2-40B4-BE49-F238E27FC236}">
                  <a16:creationId xmlns:a16="http://schemas.microsoft.com/office/drawing/2014/main" id="{A45AFEAB-D422-DE7F-1FD6-C36DE77C667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23" name="Picture 12">
              <a:extLst>
                <a:ext uri="{FF2B5EF4-FFF2-40B4-BE49-F238E27FC236}">
                  <a16:creationId xmlns:a16="http://schemas.microsoft.com/office/drawing/2014/main" id="{B229F149-699D-EE65-A1F8-BED307850C0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718287"/>
            <a:chOff x="0" y="0"/>
            <a:chExt cx="4816593" cy="2032800"/>
          </a:xfrm>
        </p:grpSpPr>
        <p:sp>
          <p:nvSpPr>
            <p:cNvPr id="3" name="Freeform 3"/>
            <p:cNvSpPr/>
            <p:nvPr/>
          </p:nvSpPr>
          <p:spPr>
            <a:xfrm>
              <a:off x="0" y="0"/>
              <a:ext cx="4816592" cy="2032800"/>
            </a:xfrm>
            <a:custGeom>
              <a:avLst/>
              <a:gdLst/>
              <a:ahLst/>
              <a:cxnLst/>
              <a:rect l="l" t="t" r="r" b="b"/>
              <a:pathLst>
                <a:path w="4816592" h="2032800">
                  <a:moveTo>
                    <a:pt x="0" y="0"/>
                  </a:moveTo>
                  <a:lnTo>
                    <a:pt x="4816592" y="0"/>
                  </a:lnTo>
                  <a:lnTo>
                    <a:pt x="4816592" y="2032800"/>
                  </a:lnTo>
                  <a:lnTo>
                    <a:pt x="0" y="2032800"/>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60412" y="1623741"/>
            <a:ext cx="2167176" cy="2167176"/>
            <a:chOff x="0" y="0"/>
            <a:chExt cx="2889568" cy="2889568"/>
          </a:xfrm>
        </p:grpSpPr>
        <p:grpSp>
          <p:nvGrpSpPr>
            <p:cNvPr id="6" name="Group 6"/>
            <p:cNvGrpSpPr/>
            <p:nvPr/>
          </p:nvGrpSpPr>
          <p:grpSpPr>
            <a:xfrm>
              <a:off x="0" y="0"/>
              <a:ext cx="2889568" cy="2889568"/>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854"/>
                  </a:lnSpc>
                </a:pPr>
                <a:endParaRPr/>
              </a:p>
            </p:txBody>
          </p:sp>
        </p:grpSp>
        <p:grpSp>
          <p:nvGrpSpPr>
            <p:cNvPr id="9" name="Group 9"/>
            <p:cNvGrpSpPr>
              <a:grpSpLocks noChangeAspect="1"/>
            </p:cNvGrpSpPr>
            <p:nvPr/>
          </p:nvGrpSpPr>
          <p:grpSpPr>
            <a:xfrm>
              <a:off x="162527" y="162527"/>
              <a:ext cx="2564514" cy="2564514"/>
              <a:chOff x="-2540" y="-2540"/>
              <a:chExt cx="6355080" cy="6355080"/>
            </a:xfrm>
          </p:grpSpPr>
          <p:sp>
            <p:nvSpPr>
              <p:cNvPr id="10" name="Freeform 10"/>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2511" y="252511"/>
              <a:ext cx="2384546" cy="2384546"/>
            </a:xfrm>
            <a:prstGeom prst="rect">
              <a:avLst/>
            </a:prstGeom>
          </p:spPr>
        </p:pic>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3130" y="1133434"/>
              <a:ext cx="1403309" cy="1164729"/>
            </a:xfrm>
            <a:prstGeom prst="rect">
              <a:avLst/>
            </a:prstGeom>
          </p:spPr>
        </p:pic>
        <p:pic>
          <p:nvPicPr>
            <p:cNvPr id="15" name="Picture 1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61022" y="882230"/>
              <a:ext cx="767524" cy="1018190"/>
            </a:xfrm>
            <a:prstGeom prst="rect">
              <a:avLst/>
            </a:prstGeom>
          </p:spPr>
        </p:pic>
      </p:grpSp>
      <p:grpSp>
        <p:nvGrpSpPr>
          <p:cNvPr id="16" name="Group 16"/>
          <p:cNvGrpSpPr/>
          <p:nvPr/>
        </p:nvGrpSpPr>
        <p:grpSpPr>
          <a:xfrm>
            <a:off x="4553624" y="8504392"/>
            <a:ext cx="3771096" cy="582938"/>
            <a:chOff x="0" y="0"/>
            <a:chExt cx="5028128" cy="777251"/>
          </a:xfrm>
        </p:grpSpPr>
        <p:grpSp>
          <p:nvGrpSpPr>
            <p:cNvPr id="17" name="Group 17"/>
            <p:cNvGrpSpPr/>
            <p:nvPr/>
          </p:nvGrpSpPr>
          <p:grpSpPr>
            <a:xfrm>
              <a:off x="0" y="0"/>
              <a:ext cx="777251" cy="777251"/>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2581" y="219024"/>
              <a:ext cx="492089" cy="364603"/>
            </a:xfrm>
            <a:prstGeom prst="rect">
              <a:avLst/>
            </a:prstGeom>
          </p:spPr>
        </p:pic>
        <p:sp>
          <p:nvSpPr>
            <p:cNvPr id="21" name="TextBox 21"/>
            <p:cNvSpPr txBox="1"/>
            <p:nvPr/>
          </p:nvSpPr>
          <p:spPr>
            <a:xfrm>
              <a:off x="996339" y="118643"/>
              <a:ext cx="4031789" cy="542115"/>
            </a:xfrm>
            <a:prstGeom prst="rect">
              <a:avLst/>
            </a:prstGeom>
          </p:spPr>
          <p:txBody>
            <a:bodyPr lIns="0" tIns="0" rIns="0" bIns="0" rtlCol="0" anchor="t">
              <a:spAutoFit/>
            </a:bodyPr>
            <a:lstStyle/>
            <a:p>
              <a:pPr>
                <a:lnSpc>
                  <a:spcPts val="3359"/>
                </a:lnSpc>
                <a:spcBef>
                  <a:spcPct val="0"/>
                </a:spcBef>
              </a:pPr>
              <a:r>
                <a:rPr lang="en-US" sz="2399" spc="359" dirty="0" err="1">
                  <a:solidFill>
                    <a:srgbClr val="304370"/>
                  </a:solidFill>
                  <a:ea typeface="思源黑体 Bold"/>
                </a:rPr>
                <a:t>汇报人</a:t>
              </a:r>
              <a:r>
                <a:rPr lang="en-US" sz="2399" spc="359" dirty="0">
                  <a:solidFill>
                    <a:srgbClr val="304370"/>
                  </a:solidFill>
                  <a:ea typeface="思源黑体 Bold"/>
                </a:rPr>
                <a:t>/</a:t>
              </a:r>
              <a:r>
                <a:rPr lang="zh-CN" altLang="en-US" sz="2399" spc="359" dirty="0">
                  <a:solidFill>
                    <a:srgbClr val="304370"/>
                  </a:solidFill>
                  <a:ea typeface="思源黑体 Bold"/>
                </a:rPr>
                <a:t>林羽</a:t>
              </a:r>
              <a:endParaRPr lang="en-US" sz="2399" spc="359" dirty="0">
                <a:solidFill>
                  <a:srgbClr val="304370"/>
                </a:solidFill>
                <a:ea typeface="思源黑体 Bold"/>
              </a:endParaRPr>
            </a:p>
          </p:txBody>
        </p:sp>
      </p:grpSp>
      <p:grpSp>
        <p:nvGrpSpPr>
          <p:cNvPr id="22" name="Group 22"/>
          <p:cNvGrpSpPr/>
          <p:nvPr/>
        </p:nvGrpSpPr>
        <p:grpSpPr>
          <a:xfrm>
            <a:off x="10115681" y="8504392"/>
            <a:ext cx="4209919" cy="582938"/>
            <a:chOff x="0" y="0"/>
            <a:chExt cx="5613225" cy="777251"/>
          </a:xfrm>
        </p:grpSpPr>
        <p:grpSp>
          <p:nvGrpSpPr>
            <p:cNvPr id="23" name="Group 23"/>
            <p:cNvGrpSpPr/>
            <p:nvPr/>
          </p:nvGrpSpPr>
          <p:grpSpPr>
            <a:xfrm>
              <a:off x="0" y="0"/>
              <a:ext cx="777251" cy="777251"/>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04370"/>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pic>
          <p:nvPicPr>
            <p:cNvPr id="26" name="Picture 2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29577" y="200533"/>
              <a:ext cx="318097" cy="376184"/>
            </a:xfrm>
            <a:prstGeom prst="rect">
              <a:avLst/>
            </a:prstGeom>
          </p:spPr>
        </p:pic>
        <p:sp>
          <p:nvSpPr>
            <p:cNvPr id="27" name="TextBox 27"/>
            <p:cNvSpPr txBox="1"/>
            <p:nvPr/>
          </p:nvSpPr>
          <p:spPr>
            <a:xfrm>
              <a:off x="996337" y="118643"/>
              <a:ext cx="4616888" cy="542115"/>
            </a:xfrm>
            <a:prstGeom prst="rect">
              <a:avLst/>
            </a:prstGeom>
          </p:spPr>
          <p:txBody>
            <a:bodyPr wrap="square" lIns="0" tIns="0" rIns="0" bIns="0" rtlCol="0" anchor="t">
              <a:spAutoFit/>
            </a:bodyPr>
            <a:lstStyle/>
            <a:p>
              <a:pPr>
                <a:lnSpc>
                  <a:spcPts val="3359"/>
                </a:lnSpc>
                <a:spcBef>
                  <a:spcPct val="0"/>
                </a:spcBef>
              </a:pPr>
              <a:r>
                <a:rPr lang="en-US" sz="2399" spc="359" dirty="0">
                  <a:solidFill>
                    <a:srgbClr val="304370"/>
                  </a:solidFill>
                  <a:ea typeface="思源黑体 Bold"/>
                </a:rPr>
                <a:t>学 号/116052020021</a:t>
              </a:r>
            </a:p>
          </p:txBody>
        </p:sp>
      </p:grpSp>
      <p:sp>
        <p:nvSpPr>
          <p:cNvPr id="28" name="TextBox 28"/>
          <p:cNvSpPr txBox="1"/>
          <p:nvPr/>
        </p:nvSpPr>
        <p:spPr>
          <a:xfrm>
            <a:off x="1262067" y="5729325"/>
            <a:ext cx="15763866" cy="1036362"/>
          </a:xfrm>
          <a:prstGeom prst="rect">
            <a:avLst/>
          </a:prstGeom>
        </p:spPr>
        <p:txBody>
          <a:bodyPr lIns="0" tIns="0" rIns="0" bIns="0" rtlCol="0" anchor="t">
            <a:spAutoFit/>
          </a:bodyPr>
          <a:lstStyle/>
          <a:p>
            <a:pPr algn="ctr">
              <a:lnSpc>
                <a:spcPts val="8095"/>
              </a:lnSpc>
            </a:pPr>
            <a:r>
              <a:rPr lang="en-US" sz="7359" spc="735">
                <a:solidFill>
                  <a:srgbClr val="FFFFFF"/>
                </a:solidFill>
                <a:ea typeface="思源黑体-粗体 Bold"/>
              </a:rPr>
              <a:t>恳请老师批评指正</a:t>
            </a:r>
          </a:p>
        </p:txBody>
      </p:sp>
      <p:sp>
        <p:nvSpPr>
          <p:cNvPr id="29" name="TextBox 29"/>
          <p:cNvSpPr txBox="1"/>
          <p:nvPr/>
        </p:nvSpPr>
        <p:spPr>
          <a:xfrm>
            <a:off x="1262067" y="4041882"/>
            <a:ext cx="15763866" cy="1465053"/>
          </a:xfrm>
          <a:prstGeom prst="rect">
            <a:avLst/>
          </a:prstGeom>
        </p:spPr>
        <p:txBody>
          <a:bodyPr lIns="0" tIns="0" rIns="0" bIns="0" rtlCol="0" anchor="t">
            <a:spAutoFit/>
          </a:bodyPr>
          <a:lstStyle/>
          <a:p>
            <a:pPr algn="ctr">
              <a:lnSpc>
                <a:spcPts val="11394"/>
              </a:lnSpc>
            </a:pPr>
            <a:r>
              <a:rPr lang="en-US" sz="10358" spc="507">
                <a:solidFill>
                  <a:srgbClr val="FFFFFF"/>
                </a:solidFill>
                <a:latin typeface="思源黑体-超粗体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754669"/>
            <a:ext cx="1167893" cy="1167893"/>
            <a:chOff x="0" y="0"/>
            <a:chExt cx="1557191" cy="1557191"/>
          </a:xfrm>
        </p:grpSpPr>
        <p:grpSp>
          <p:nvGrpSpPr>
            <p:cNvPr id="6" name="Group 6"/>
            <p:cNvGrpSpPr>
              <a:grpSpLocks noChangeAspect="1"/>
            </p:cNvGrpSpPr>
            <p:nvPr/>
          </p:nvGrpSpPr>
          <p:grpSpPr>
            <a:xfrm>
              <a:off x="0" y="0"/>
              <a:ext cx="1557191" cy="1557191"/>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1940999"/>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34" name="TextBox 34"/>
          <p:cNvSpPr txBox="1"/>
          <p:nvPr/>
        </p:nvSpPr>
        <p:spPr>
          <a:xfrm>
            <a:off x="480459" y="3576660"/>
            <a:ext cx="2465703" cy="500458"/>
          </a:xfrm>
          <a:prstGeom prst="rect">
            <a:avLst/>
          </a:prstGeom>
        </p:spPr>
        <p:txBody>
          <a:bodyPr wrap="square" lIns="0" tIns="0" rIns="0" bIns="0" rtlCol="0" anchor="t">
            <a:spAutoFit/>
          </a:bodyPr>
          <a:lstStyle/>
          <a:p>
            <a:pPr marL="0" lvl="0" indent="0" algn="ctr">
              <a:lnSpc>
                <a:spcPts val="4096"/>
              </a:lnSpc>
              <a:spcBef>
                <a:spcPct val="0"/>
              </a:spcBef>
            </a:pPr>
            <a:r>
              <a:rPr lang="zh-CN" altLang="en-US" sz="3200" spc="640" dirty="0">
                <a:solidFill>
                  <a:srgbClr val="304370"/>
                </a:solidFill>
                <a:ea typeface="思源黑体-粗体 Bold"/>
              </a:rPr>
              <a:t>数据预处理</a:t>
            </a:r>
            <a:endParaRPr lang="en-US" sz="3200" u="none" spc="640" dirty="0">
              <a:solidFill>
                <a:srgbClr val="304370"/>
              </a:solidFill>
              <a:ea typeface="思源黑体-粗体 Bold"/>
            </a:endParaRPr>
          </a:p>
        </p:txBody>
      </p:sp>
      <p:sp>
        <p:nvSpPr>
          <p:cNvPr id="35" name="TextBox 35"/>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37" name="TextBox 37"/>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38" name="TextBox 38"/>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39" name="TextBox 39"/>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40" name="TextBox 40"/>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1. </a:t>
            </a:r>
            <a:r>
              <a:rPr lang="zh-CN" altLang="en-US" sz="3100" spc="310" dirty="0">
                <a:solidFill>
                  <a:srgbClr val="003070"/>
                </a:solidFill>
                <a:latin typeface="思源黑体-粗体 Bold" panose="02010600030101010101" charset="-122"/>
                <a:ea typeface="思源黑体-粗体 Bold" panose="02010600030101010101" charset="-122"/>
              </a:rPr>
              <a:t>数据预处理</a:t>
            </a:r>
            <a:endParaRPr lang="en-US" sz="3100" spc="310" dirty="0">
              <a:solidFill>
                <a:srgbClr val="003070"/>
              </a:solidFill>
              <a:latin typeface="思源黑体-粗体 Bold" panose="02010600030101010101" charset="-122"/>
              <a:ea typeface="思源黑体-粗体 Bold" panose="02010600030101010101" charset="-122"/>
            </a:endParaRPr>
          </a:p>
        </p:txBody>
      </p:sp>
      <p:sp>
        <p:nvSpPr>
          <p:cNvPr id="51" name="TextBox 24">
            <a:extLst>
              <a:ext uri="{FF2B5EF4-FFF2-40B4-BE49-F238E27FC236}">
                <a16:creationId xmlns:a16="http://schemas.microsoft.com/office/drawing/2014/main" id="{038930F7-B65D-F2A2-2C66-B5E01691AFA9}"/>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pic>
        <p:nvPicPr>
          <p:cNvPr id="67" name="Picture 20">
            <a:extLst>
              <a:ext uri="{FF2B5EF4-FFF2-40B4-BE49-F238E27FC236}">
                <a16:creationId xmlns:a16="http://schemas.microsoft.com/office/drawing/2014/main" id="{A05240E3-9C3E-916A-9595-48ECF64EE3B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2540" y="3820070"/>
            <a:ext cx="3327968" cy="3327968"/>
          </a:xfrm>
          <a:prstGeom prst="rect">
            <a:avLst/>
          </a:prstGeom>
        </p:spPr>
      </p:pic>
      <p:pic>
        <p:nvPicPr>
          <p:cNvPr id="68" name="Picture 21">
            <a:extLst>
              <a:ext uri="{FF2B5EF4-FFF2-40B4-BE49-F238E27FC236}">
                <a16:creationId xmlns:a16="http://schemas.microsoft.com/office/drawing/2014/main" id="{4B4869C8-5458-8611-4EFE-59852754A5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452976" y="5110826"/>
            <a:ext cx="707097" cy="746455"/>
          </a:xfrm>
          <a:prstGeom prst="rect">
            <a:avLst/>
          </a:prstGeom>
        </p:spPr>
      </p:pic>
      <p:sp>
        <p:nvSpPr>
          <p:cNvPr id="69" name="TextBox 30">
            <a:extLst>
              <a:ext uri="{FF2B5EF4-FFF2-40B4-BE49-F238E27FC236}">
                <a16:creationId xmlns:a16="http://schemas.microsoft.com/office/drawing/2014/main" id="{E8F019DA-14EE-6C96-621F-C0B452BB786C}"/>
              </a:ext>
            </a:extLst>
          </p:cNvPr>
          <p:cNvSpPr txBox="1"/>
          <p:nvPr/>
        </p:nvSpPr>
        <p:spPr>
          <a:xfrm>
            <a:off x="12688124" y="3540013"/>
            <a:ext cx="4359230" cy="636521"/>
          </a:xfrm>
          <a:prstGeom prst="rect">
            <a:avLst/>
          </a:prstGeom>
        </p:spPr>
        <p:txBody>
          <a:bodyPr lIns="0" tIns="0" rIns="0" bIns="0" rtlCol="0" anchor="t">
            <a:spAutoFit/>
          </a:bodyPr>
          <a:lstStyle/>
          <a:p>
            <a:pPr>
              <a:lnSpc>
                <a:spcPts val="2559"/>
              </a:lnSpc>
            </a:pPr>
            <a:r>
              <a:rPr lang="zh-CN" altLang="en-US" sz="1599" spc="159" dirty="0">
                <a:solidFill>
                  <a:srgbClr val="000000"/>
                </a:solidFill>
                <a:ea typeface="思源黑体"/>
              </a:rPr>
              <a:t>钢铁板块资产负债表含有</a:t>
            </a:r>
            <a:r>
              <a:rPr lang="en-US" altLang="zh-CN" sz="1599" spc="159" dirty="0">
                <a:solidFill>
                  <a:srgbClr val="000000"/>
                </a:solidFill>
                <a:ea typeface="思源黑体"/>
              </a:rPr>
              <a:t>108</a:t>
            </a:r>
            <a:r>
              <a:rPr lang="zh-CN" altLang="en-US" sz="1599" spc="159" dirty="0">
                <a:solidFill>
                  <a:srgbClr val="000000"/>
                </a:solidFill>
                <a:ea typeface="思源黑体"/>
              </a:rPr>
              <a:t>个数据维度，若不进行降维则不利于后续的统计分析。</a:t>
            </a:r>
            <a:endParaRPr lang="en-US" sz="1599" spc="159" dirty="0">
              <a:solidFill>
                <a:srgbClr val="000000"/>
              </a:solidFill>
              <a:ea typeface="思源黑体"/>
            </a:endParaRPr>
          </a:p>
        </p:txBody>
      </p:sp>
      <p:sp>
        <p:nvSpPr>
          <p:cNvPr id="70" name="TextBox 31">
            <a:extLst>
              <a:ext uri="{FF2B5EF4-FFF2-40B4-BE49-F238E27FC236}">
                <a16:creationId xmlns:a16="http://schemas.microsoft.com/office/drawing/2014/main" id="{9DB41CB5-BC99-F3D3-E02D-E33FD8A0745B}"/>
              </a:ext>
            </a:extLst>
          </p:cNvPr>
          <p:cNvSpPr txBox="1"/>
          <p:nvPr/>
        </p:nvSpPr>
        <p:spPr>
          <a:xfrm>
            <a:off x="4565695" y="3540013"/>
            <a:ext cx="4359230" cy="969946"/>
          </a:xfrm>
          <a:prstGeom prst="rect">
            <a:avLst/>
          </a:prstGeom>
        </p:spPr>
        <p:txBody>
          <a:bodyPr lIns="0" tIns="0" rIns="0" bIns="0" rtlCol="0" anchor="t">
            <a:spAutoFit/>
          </a:bodyPr>
          <a:lstStyle/>
          <a:p>
            <a:pPr>
              <a:lnSpc>
                <a:spcPts val="2559"/>
              </a:lnSpc>
            </a:pPr>
            <a:r>
              <a:rPr lang="zh-CN" altLang="en-US" sz="1599" spc="159" dirty="0">
                <a:solidFill>
                  <a:srgbClr val="000000"/>
                </a:solidFill>
                <a:ea typeface="思源黑体"/>
              </a:rPr>
              <a:t>钢铁板块的资产负债表数据集中存在较多的官方未统计的空白值，所以需要先对数据集中的缺失值进行填补。</a:t>
            </a:r>
            <a:endParaRPr lang="en-US" sz="1599" spc="159" dirty="0">
              <a:solidFill>
                <a:srgbClr val="000000"/>
              </a:solidFill>
              <a:ea typeface="思源黑体"/>
            </a:endParaRPr>
          </a:p>
        </p:txBody>
      </p:sp>
      <p:sp>
        <p:nvSpPr>
          <p:cNvPr id="71" name="TextBox 32">
            <a:extLst>
              <a:ext uri="{FF2B5EF4-FFF2-40B4-BE49-F238E27FC236}">
                <a16:creationId xmlns:a16="http://schemas.microsoft.com/office/drawing/2014/main" id="{571FF46F-285A-F147-A904-D06B9AED9D4C}"/>
              </a:ext>
            </a:extLst>
          </p:cNvPr>
          <p:cNvSpPr txBox="1"/>
          <p:nvPr/>
        </p:nvSpPr>
        <p:spPr>
          <a:xfrm>
            <a:off x="12688124" y="6976476"/>
            <a:ext cx="4359230" cy="969946"/>
          </a:xfrm>
          <a:prstGeom prst="rect">
            <a:avLst/>
          </a:prstGeom>
        </p:spPr>
        <p:txBody>
          <a:bodyPr lIns="0" tIns="0" rIns="0" bIns="0" rtlCol="0" anchor="t">
            <a:spAutoFit/>
          </a:bodyPr>
          <a:lstStyle/>
          <a:p>
            <a:pPr>
              <a:lnSpc>
                <a:spcPts val="2559"/>
              </a:lnSpc>
            </a:pPr>
            <a:r>
              <a:rPr lang="zh-CN" altLang="en-US" sz="1599" spc="159" dirty="0">
                <a:solidFill>
                  <a:srgbClr val="000000"/>
                </a:solidFill>
                <a:ea typeface="思源黑体"/>
              </a:rPr>
              <a:t>由于数据集中的离群值对于后续进行回归分析的影响较大，所以在进行统计分析前需要先对异常值进行处理。</a:t>
            </a:r>
            <a:endParaRPr lang="en-US" sz="1599" spc="159" dirty="0">
              <a:solidFill>
                <a:srgbClr val="000000"/>
              </a:solidFill>
              <a:ea typeface="思源黑体"/>
            </a:endParaRPr>
          </a:p>
        </p:txBody>
      </p:sp>
      <p:sp>
        <p:nvSpPr>
          <p:cNvPr id="72" name="TextBox 33">
            <a:extLst>
              <a:ext uri="{FF2B5EF4-FFF2-40B4-BE49-F238E27FC236}">
                <a16:creationId xmlns:a16="http://schemas.microsoft.com/office/drawing/2014/main" id="{9DFAE4A4-73CB-7E46-79D5-A9838EB3AB25}"/>
              </a:ext>
            </a:extLst>
          </p:cNvPr>
          <p:cNvSpPr txBox="1"/>
          <p:nvPr/>
        </p:nvSpPr>
        <p:spPr>
          <a:xfrm>
            <a:off x="4565695" y="6976476"/>
            <a:ext cx="4359230" cy="1303370"/>
          </a:xfrm>
          <a:prstGeom prst="rect">
            <a:avLst/>
          </a:prstGeom>
        </p:spPr>
        <p:txBody>
          <a:bodyPr lIns="0" tIns="0" rIns="0" bIns="0" rtlCol="0" anchor="t">
            <a:spAutoFit/>
          </a:bodyPr>
          <a:lstStyle/>
          <a:p>
            <a:pPr>
              <a:lnSpc>
                <a:spcPts val="2559"/>
              </a:lnSpc>
            </a:pPr>
            <a:r>
              <a:rPr lang="zh-CN" altLang="en-US" sz="1599" spc="159" dirty="0">
                <a:solidFill>
                  <a:srgbClr val="000000"/>
                </a:solidFill>
                <a:ea typeface="思源黑体"/>
              </a:rPr>
              <a:t>在对钢铁板块数据集进行回归分析等参数检验之前需对数据集中的每个特征变量进行正态检验，若数据呈现偏态分布，则需对其进行正态化处理。</a:t>
            </a:r>
            <a:endParaRPr lang="en-US" sz="1599" spc="159" dirty="0">
              <a:solidFill>
                <a:srgbClr val="000000"/>
              </a:solidFill>
              <a:ea typeface="思源黑体"/>
            </a:endParaRPr>
          </a:p>
        </p:txBody>
      </p:sp>
      <p:sp>
        <p:nvSpPr>
          <p:cNvPr id="73" name="TextBox 34">
            <a:extLst>
              <a:ext uri="{FF2B5EF4-FFF2-40B4-BE49-F238E27FC236}">
                <a16:creationId xmlns:a16="http://schemas.microsoft.com/office/drawing/2014/main" id="{D8F69459-0121-3918-F812-EAF69A145ABD}"/>
              </a:ext>
            </a:extLst>
          </p:cNvPr>
          <p:cNvSpPr txBox="1"/>
          <p:nvPr/>
        </p:nvSpPr>
        <p:spPr>
          <a:xfrm>
            <a:off x="12688124" y="2865104"/>
            <a:ext cx="4359230"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Bold"/>
              </a:rPr>
              <a:t>数据降维</a:t>
            </a:r>
            <a:endParaRPr lang="en-US" sz="2499" spc="374" dirty="0">
              <a:solidFill>
                <a:srgbClr val="000000"/>
              </a:solidFill>
              <a:ea typeface="思源黑体 Bold"/>
            </a:endParaRPr>
          </a:p>
        </p:txBody>
      </p:sp>
      <p:sp>
        <p:nvSpPr>
          <p:cNvPr id="74" name="TextBox 35">
            <a:extLst>
              <a:ext uri="{FF2B5EF4-FFF2-40B4-BE49-F238E27FC236}">
                <a16:creationId xmlns:a16="http://schemas.microsoft.com/office/drawing/2014/main" id="{C6C8A519-AA33-7EB1-0A38-A4182DF51B7B}"/>
              </a:ext>
            </a:extLst>
          </p:cNvPr>
          <p:cNvSpPr txBox="1"/>
          <p:nvPr/>
        </p:nvSpPr>
        <p:spPr>
          <a:xfrm>
            <a:off x="4565695" y="2865104"/>
            <a:ext cx="4359230" cy="393700"/>
          </a:xfrm>
          <a:prstGeom prst="rect">
            <a:avLst/>
          </a:prstGeom>
        </p:spPr>
        <p:txBody>
          <a:bodyPr lIns="0" tIns="0" rIns="0" bIns="0" rtlCol="0" anchor="t">
            <a:spAutoFit/>
          </a:bodyPr>
          <a:lstStyle/>
          <a:p>
            <a:pPr algn="r">
              <a:lnSpc>
                <a:spcPts val="3199"/>
              </a:lnSpc>
              <a:spcBef>
                <a:spcPct val="0"/>
              </a:spcBef>
            </a:pPr>
            <a:r>
              <a:rPr lang="zh-CN" altLang="en-US" sz="2499" spc="374" dirty="0">
                <a:solidFill>
                  <a:srgbClr val="000000"/>
                </a:solidFill>
                <a:ea typeface="思源黑体 Bold"/>
              </a:rPr>
              <a:t>缺失值</a:t>
            </a:r>
            <a:endParaRPr lang="en-US" sz="2499" spc="374" dirty="0">
              <a:solidFill>
                <a:srgbClr val="000000"/>
              </a:solidFill>
              <a:ea typeface="思源黑体 Bold"/>
            </a:endParaRPr>
          </a:p>
        </p:txBody>
      </p:sp>
      <p:sp>
        <p:nvSpPr>
          <p:cNvPr id="75" name="TextBox 36">
            <a:extLst>
              <a:ext uri="{FF2B5EF4-FFF2-40B4-BE49-F238E27FC236}">
                <a16:creationId xmlns:a16="http://schemas.microsoft.com/office/drawing/2014/main" id="{B6AE4A01-B8E5-66DB-7FF3-DB2C66E1CC54}"/>
              </a:ext>
            </a:extLst>
          </p:cNvPr>
          <p:cNvSpPr txBox="1"/>
          <p:nvPr/>
        </p:nvSpPr>
        <p:spPr>
          <a:xfrm>
            <a:off x="12688124" y="6301568"/>
            <a:ext cx="4359230" cy="393700"/>
          </a:xfrm>
          <a:prstGeom prst="rect">
            <a:avLst/>
          </a:prstGeom>
        </p:spPr>
        <p:txBody>
          <a:bodyPr lIns="0" tIns="0" rIns="0" bIns="0" rtlCol="0" anchor="t">
            <a:spAutoFit/>
          </a:bodyPr>
          <a:lstStyle/>
          <a:p>
            <a:pPr>
              <a:lnSpc>
                <a:spcPts val="3199"/>
              </a:lnSpc>
              <a:spcBef>
                <a:spcPct val="0"/>
              </a:spcBef>
            </a:pPr>
            <a:r>
              <a:rPr lang="zh-CN" altLang="en-US" sz="2499" spc="374" dirty="0">
                <a:solidFill>
                  <a:srgbClr val="000000"/>
                </a:solidFill>
                <a:ea typeface="思源黑体 Bold"/>
              </a:rPr>
              <a:t>异常值</a:t>
            </a:r>
            <a:endParaRPr lang="en-US" sz="2499" spc="374" dirty="0">
              <a:solidFill>
                <a:srgbClr val="000000"/>
              </a:solidFill>
              <a:ea typeface="思源黑体 Bold"/>
            </a:endParaRPr>
          </a:p>
        </p:txBody>
      </p:sp>
      <p:sp>
        <p:nvSpPr>
          <p:cNvPr id="76" name="TextBox 37">
            <a:extLst>
              <a:ext uri="{FF2B5EF4-FFF2-40B4-BE49-F238E27FC236}">
                <a16:creationId xmlns:a16="http://schemas.microsoft.com/office/drawing/2014/main" id="{9A3EE896-E1AC-BC9A-A4D7-36A81EB9D413}"/>
              </a:ext>
            </a:extLst>
          </p:cNvPr>
          <p:cNvSpPr txBox="1"/>
          <p:nvPr/>
        </p:nvSpPr>
        <p:spPr>
          <a:xfrm>
            <a:off x="4565694" y="6290696"/>
            <a:ext cx="4362277" cy="390620"/>
          </a:xfrm>
          <a:prstGeom prst="rect">
            <a:avLst/>
          </a:prstGeom>
        </p:spPr>
        <p:txBody>
          <a:bodyPr wrap="square" lIns="0" tIns="0" rIns="0" bIns="0" rtlCol="0" anchor="t">
            <a:spAutoFit/>
          </a:bodyPr>
          <a:lstStyle/>
          <a:p>
            <a:pPr algn="r">
              <a:lnSpc>
                <a:spcPts val="3199"/>
              </a:lnSpc>
              <a:spcBef>
                <a:spcPct val="0"/>
              </a:spcBef>
            </a:pPr>
            <a:r>
              <a:rPr lang="zh-CN" altLang="en-US" sz="2499" spc="374" dirty="0">
                <a:solidFill>
                  <a:srgbClr val="000000"/>
                </a:solidFill>
                <a:ea typeface="思源黑体 Bold"/>
              </a:rPr>
              <a:t>正态检验</a:t>
            </a:r>
            <a:endParaRPr lang="en-US" sz="2499" spc="374" dirty="0">
              <a:solidFill>
                <a:srgbClr val="000000"/>
              </a:solidFill>
              <a:ea typeface="思源黑体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754669"/>
            <a:ext cx="1167893" cy="1167893"/>
            <a:chOff x="0" y="0"/>
            <a:chExt cx="1557191" cy="1557191"/>
          </a:xfrm>
        </p:grpSpPr>
        <p:grpSp>
          <p:nvGrpSpPr>
            <p:cNvPr id="6" name="Group 6"/>
            <p:cNvGrpSpPr>
              <a:grpSpLocks noChangeAspect="1"/>
            </p:cNvGrpSpPr>
            <p:nvPr/>
          </p:nvGrpSpPr>
          <p:grpSpPr>
            <a:xfrm>
              <a:off x="0" y="0"/>
              <a:ext cx="1557191" cy="1557191"/>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1940999"/>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4425983" y="5129361"/>
            <a:ext cx="6235924" cy="3391874"/>
            <a:chOff x="0" y="0"/>
            <a:chExt cx="1610325" cy="875896"/>
          </a:xfrm>
        </p:grpSpPr>
        <p:sp>
          <p:nvSpPr>
            <p:cNvPr id="22" name="Freeform 22"/>
            <p:cNvSpPr/>
            <p:nvPr/>
          </p:nvSpPr>
          <p:spPr>
            <a:xfrm>
              <a:off x="0" y="0"/>
              <a:ext cx="1610325" cy="875896"/>
            </a:xfrm>
            <a:custGeom>
              <a:avLst/>
              <a:gdLst/>
              <a:ahLst/>
              <a:cxnLst/>
              <a:rect l="l" t="t" r="r" b="b"/>
              <a:pathLst>
                <a:path w="1610325" h="875896">
                  <a:moveTo>
                    <a:pt x="0" y="0"/>
                  </a:moveTo>
                  <a:lnTo>
                    <a:pt x="1610325" y="0"/>
                  </a:lnTo>
                  <a:lnTo>
                    <a:pt x="1610325" y="875896"/>
                  </a:lnTo>
                  <a:lnTo>
                    <a:pt x="0" y="875896"/>
                  </a:lnTo>
                  <a:close/>
                </a:path>
              </a:pathLst>
            </a:custGeom>
            <a:solidFill>
              <a:srgbClr val="AAC2E2"/>
            </a:solidFill>
          </p:spPr>
        </p:sp>
        <p:sp>
          <p:nvSpPr>
            <p:cNvPr id="23" name="TextBox 23"/>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24" name="Group 24"/>
          <p:cNvGrpSpPr/>
          <p:nvPr/>
        </p:nvGrpSpPr>
        <p:grpSpPr>
          <a:xfrm>
            <a:off x="10839646" y="5129361"/>
            <a:ext cx="6235924" cy="3391874"/>
            <a:chOff x="0" y="0"/>
            <a:chExt cx="1610325" cy="875896"/>
          </a:xfrm>
        </p:grpSpPr>
        <p:sp>
          <p:nvSpPr>
            <p:cNvPr id="25" name="Freeform 25"/>
            <p:cNvSpPr/>
            <p:nvPr/>
          </p:nvSpPr>
          <p:spPr>
            <a:xfrm>
              <a:off x="0" y="0"/>
              <a:ext cx="1610325" cy="875896"/>
            </a:xfrm>
            <a:custGeom>
              <a:avLst/>
              <a:gdLst/>
              <a:ahLst/>
              <a:cxnLst/>
              <a:rect l="l" t="t" r="r" b="b"/>
              <a:pathLst>
                <a:path w="1610325" h="875896">
                  <a:moveTo>
                    <a:pt x="0" y="0"/>
                  </a:moveTo>
                  <a:lnTo>
                    <a:pt x="1610325" y="0"/>
                  </a:lnTo>
                  <a:lnTo>
                    <a:pt x="1610325" y="875896"/>
                  </a:lnTo>
                  <a:lnTo>
                    <a:pt x="0" y="875896"/>
                  </a:lnTo>
                  <a:close/>
                </a:path>
              </a:pathLst>
            </a:custGeom>
            <a:solidFill>
              <a:srgbClr val="6083BA"/>
            </a:solidFill>
          </p:spPr>
        </p:sp>
        <p:sp>
          <p:nvSpPr>
            <p:cNvPr id="26" name="TextBox 26"/>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sp>
        <p:nvSpPr>
          <p:cNvPr id="33"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34" name="TextBox 34"/>
          <p:cNvSpPr txBox="1"/>
          <p:nvPr/>
        </p:nvSpPr>
        <p:spPr>
          <a:xfrm>
            <a:off x="480459" y="3576660"/>
            <a:ext cx="2465703" cy="500458"/>
          </a:xfrm>
          <a:prstGeom prst="rect">
            <a:avLst/>
          </a:prstGeom>
        </p:spPr>
        <p:txBody>
          <a:bodyPr wrap="square" lIns="0" tIns="0" rIns="0" bIns="0" rtlCol="0" anchor="t">
            <a:spAutoFit/>
          </a:bodyPr>
          <a:lstStyle/>
          <a:p>
            <a:pPr marL="0" lvl="0" indent="0" algn="ctr">
              <a:lnSpc>
                <a:spcPts val="4096"/>
              </a:lnSpc>
              <a:spcBef>
                <a:spcPct val="0"/>
              </a:spcBef>
            </a:pPr>
            <a:r>
              <a:rPr lang="zh-CN" altLang="en-US" sz="3200" spc="640" dirty="0">
                <a:solidFill>
                  <a:srgbClr val="304370"/>
                </a:solidFill>
                <a:ea typeface="思源黑体-粗体 Bold"/>
              </a:rPr>
              <a:t>数据预处理</a:t>
            </a:r>
            <a:endParaRPr lang="en-US" sz="3200" u="none" spc="640" dirty="0">
              <a:solidFill>
                <a:srgbClr val="304370"/>
              </a:solidFill>
              <a:ea typeface="思源黑体-粗体 Bold"/>
            </a:endParaRPr>
          </a:p>
        </p:txBody>
      </p:sp>
      <p:sp>
        <p:nvSpPr>
          <p:cNvPr id="35" name="TextBox 35"/>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37" name="TextBox 37"/>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38" name="TextBox 38"/>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39" name="TextBox 39"/>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40" name="TextBox 40"/>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2. </a:t>
            </a:r>
            <a:r>
              <a:rPr lang="zh-CN" altLang="en-US" sz="3100" spc="310" dirty="0">
                <a:solidFill>
                  <a:srgbClr val="003070"/>
                </a:solidFill>
                <a:latin typeface="思源黑体-粗体 Bold" panose="02010600030101010101" charset="-122"/>
                <a:ea typeface="思源黑体-粗体 Bold" panose="02010600030101010101" charset="-122"/>
              </a:rPr>
              <a:t>缺失值与数据降维</a:t>
            </a:r>
            <a:endParaRPr lang="en-US" sz="3100" spc="310" dirty="0">
              <a:solidFill>
                <a:srgbClr val="003070"/>
              </a:solidFill>
              <a:latin typeface="思源黑体-粗体 Bold" panose="02010600030101010101" charset="-122"/>
              <a:ea typeface="思源黑体-粗体 Bold" panose="02010600030101010101" charset="-122"/>
            </a:endParaRPr>
          </a:p>
        </p:txBody>
      </p:sp>
      <p:sp>
        <p:nvSpPr>
          <p:cNvPr id="45" name="TextBox 45"/>
          <p:cNvSpPr txBox="1"/>
          <p:nvPr/>
        </p:nvSpPr>
        <p:spPr>
          <a:xfrm>
            <a:off x="4741441" y="5949571"/>
            <a:ext cx="5605008" cy="969946"/>
          </a:xfrm>
          <a:prstGeom prst="rect">
            <a:avLst/>
          </a:prstGeom>
        </p:spPr>
        <p:txBody>
          <a:bodyPr lIns="0" tIns="0" rIns="0" bIns="0" rtlCol="0" anchor="t">
            <a:spAutoFit/>
          </a:bodyPr>
          <a:lstStyle/>
          <a:p>
            <a:pPr indent="457200">
              <a:lnSpc>
                <a:spcPts val="2559"/>
              </a:lnSpc>
            </a:pPr>
            <a:r>
              <a:rPr lang="zh-CN" altLang="en-US" sz="1599" spc="159" dirty="0">
                <a:solidFill>
                  <a:srgbClr val="000000"/>
                </a:solidFill>
                <a:ea typeface="思源黑体"/>
              </a:rPr>
              <a:t>资产负债表中金融数据缺失的原因为某些证券未将该种数据对外公开，同时此种金融数据具有随机性，不可随机填补缺失值。此次实验中对所有缺失空白值均填补为</a:t>
            </a:r>
            <a:r>
              <a:rPr lang="en-US" altLang="zh-CN" sz="1599" spc="159" dirty="0">
                <a:solidFill>
                  <a:srgbClr val="000000"/>
                </a:solidFill>
                <a:ea typeface="思源黑体"/>
              </a:rPr>
              <a:t>0</a:t>
            </a:r>
            <a:r>
              <a:rPr lang="zh-CN" altLang="en-US" sz="1599" spc="159" dirty="0">
                <a:solidFill>
                  <a:srgbClr val="000000"/>
                </a:solidFill>
                <a:ea typeface="思源黑体"/>
              </a:rPr>
              <a:t>。</a:t>
            </a:r>
            <a:endParaRPr lang="en-US" sz="1599" spc="159" dirty="0">
              <a:solidFill>
                <a:srgbClr val="000000"/>
              </a:solidFill>
              <a:ea typeface="思源黑体"/>
            </a:endParaRPr>
          </a:p>
        </p:txBody>
      </p:sp>
      <p:sp>
        <p:nvSpPr>
          <p:cNvPr id="46" name="TextBox 46"/>
          <p:cNvSpPr txBox="1"/>
          <p:nvPr/>
        </p:nvSpPr>
        <p:spPr>
          <a:xfrm>
            <a:off x="4741441" y="5373368"/>
            <a:ext cx="5605008"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000000"/>
                </a:solidFill>
                <a:ea typeface="思源黑体 Bold"/>
              </a:rPr>
              <a:t>缺失值</a:t>
            </a:r>
            <a:endParaRPr lang="en-US" sz="2499" spc="374" dirty="0">
              <a:solidFill>
                <a:srgbClr val="000000"/>
              </a:solidFill>
              <a:ea typeface="思源黑体 Bold"/>
            </a:endParaRPr>
          </a:p>
        </p:txBody>
      </p:sp>
      <p:grpSp>
        <p:nvGrpSpPr>
          <p:cNvPr id="47" name="Group 47"/>
          <p:cNvGrpSpPr/>
          <p:nvPr/>
        </p:nvGrpSpPr>
        <p:grpSpPr>
          <a:xfrm>
            <a:off x="11155104" y="5378131"/>
            <a:ext cx="5605008" cy="1555674"/>
            <a:chOff x="0" y="-19050"/>
            <a:chExt cx="7473345" cy="2074233"/>
          </a:xfrm>
        </p:grpSpPr>
        <p:sp>
          <p:nvSpPr>
            <p:cNvPr id="48" name="TextBox 48"/>
            <p:cNvSpPr txBox="1"/>
            <p:nvPr/>
          </p:nvSpPr>
          <p:spPr>
            <a:xfrm>
              <a:off x="0" y="761921"/>
              <a:ext cx="7473345" cy="1293262"/>
            </a:xfrm>
            <a:prstGeom prst="rect">
              <a:avLst/>
            </a:prstGeom>
          </p:spPr>
          <p:txBody>
            <a:bodyPr lIns="0" tIns="0" rIns="0" bIns="0" rtlCol="0" anchor="t">
              <a:spAutoFit/>
            </a:bodyPr>
            <a:lstStyle/>
            <a:p>
              <a:pPr indent="457200">
                <a:lnSpc>
                  <a:spcPts val="2559"/>
                </a:lnSpc>
              </a:pPr>
              <a:r>
                <a:rPr lang="zh-CN" altLang="en-US" sz="1599" spc="159" dirty="0">
                  <a:solidFill>
                    <a:srgbClr val="FFFFFF"/>
                  </a:solidFill>
                  <a:ea typeface="思源黑体"/>
                </a:rPr>
                <a:t>可将含有缺失值的列剔除，降低数据维度；若使用主成分分析法对原始数据降维，将丢失负债表中每列特征元素的明确解释性，且容易丢失原数据中重要的样本信息。</a:t>
              </a:r>
              <a:endParaRPr lang="en-US" sz="1599" spc="159" dirty="0">
                <a:solidFill>
                  <a:srgbClr val="FFFFFF"/>
                </a:solidFill>
                <a:ea typeface="思源黑体"/>
              </a:endParaRPr>
            </a:p>
          </p:txBody>
        </p:sp>
        <p:sp>
          <p:nvSpPr>
            <p:cNvPr id="49" name="TextBox 49"/>
            <p:cNvSpPr txBox="1"/>
            <p:nvPr/>
          </p:nvSpPr>
          <p:spPr>
            <a:xfrm>
              <a:off x="0" y="-19050"/>
              <a:ext cx="7473345" cy="518583"/>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FFFFFF"/>
                  </a:solidFill>
                  <a:ea typeface="思源黑体 Bold"/>
                </a:rPr>
                <a:t>数据降维</a:t>
              </a:r>
              <a:endParaRPr lang="en-US" sz="2499" spc="374" dirty="0">
                <a:solidFill>
                  <a:srgbClr val="FFFFFF"/>
                </a:solidFill>
                <a:ea typeface="思源黑体 Bold"/>
              </a:endParaRPr>
            </a:p>
          </p:txBody>
        </p:sp>
      </p:grpSp>
      <p:sp>
        <p:nvSpPr>
          <p:cNvPr id="51" name="TextBox 24">
            <a:extLst>
              <a:ext uri="{FF2B5EF4-FFF2-40B4-BE49-F238E27FC236}">
                <a16:creationId xmlns:a16="http://schemas.microsoft.com/office/drawing/2014/main" id="{038930F7-B65D-F2A2-2C66-B5E01691AFA9}"/>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graphicFrame>
        <p:nvGraphicFramePr>
          <p:cNvPr id="9" name="表格 9">
            <a:extLst>
              <a:ext uri="{FF2B5EF4-FFF2-40B4-BE49-F238E27FC236}">
                <a16:creationId xmlns:a16="http://schemas.microsoft.com/office/drawing/2014/main" id="{6CBE658E-65E8-037B-F9A5-B2224946C804}"/>
              </a:ext>
            </a:extLst>
          </p:cNvPr>
          <p:cNvGraphicFramePr>
            <a:graphicFrameLocks noGrp="1"/>
          </p:cNvGraphicFramePr>
          <p:nvPr>
            <p:extLst>
              <p:ext uri="{D42A27DB-BD31-4B8C-83A1-F6EECF244321}">
                <p14:modId xmlns:p14="http://schemas.microsoft.com/office/powerpoint/2010/main" val="1275096743"/>
              </p:ext>
            </p:extLst>
          </p:nvPr>
        </p:nvGraphicFramePr>
        <p:xfrm>
          <a:off x="4568112" y="2891700"/>
          <a:ext cx="12192000" cy="1381760"/>
        </p:xfrm>
        <a:graphic>
          <a:graphicData uri="http://schemas.openxmlformats.org/drawingml/2006/table">
            <a:tbl>
              <a:tblPr firstRow="1" bandRow="1">
                <a:tableStyleId>{3C2FFA5D-87B4-456A-9821-1D502468CF0F}</a:tableStyleId>
              </a:tblPr>
              <a:tblGrid>
                <a:gridCol w="6096000">
                  <a:extLst>
                    <a:ext uri="{9D8B030D-6E8A-4147-A177-3AD203B41FA5}">
                      <a16:colId xmlns:a16="http://schemas.microsoft.com/office/drawing/2014/main" val="1555445376"/>
                    </a:ext>
                  </a:extLst>
                </a:gridCol>
                <a:gridCol w="6096000">
                  <a:extLst>
                    <a:ext uri="{9D8B030D-6E8A-4147-A177-3AD203B41FA5}">
                      <a16:colId xmlns:a16="http://schemas.microsoft.com/office/drawing/2014/main" val="1396449505"/>
                    </a:ext>
                  </a:extLst>
                </a:gridCol>
              </a:tblGrid>
              <a:tr h="370840">
                <a:tc>
                  <a:txBody>
                    <a:bodyPr/>
                    <a:lstStyle/>
                    <a:p>
                      <a:r>
                        <a:rPr lang="zh-CN" altLang="en-US" dirty="0"/>
                        <a:t>数据集</a:t>
                      </a:r>
                    </a:p>
                  </a:txBody>
                  <a:tcPr/>
                </a:tc>
                <a:tc>
                  <a:txBody>
                    <a:bodyPr/>
                    <a:lstStyle/>
                    <a:p>
                      <a:r>
                        <a:rPr lang="zh-CN" altLang="en-US" dirty="0"/>
                        <a:t>特征维度数</a:t>
                      </a:r>
                    </a:p>
                  </a:txBody>
                  <a:tcPr/>
                </a:tc>
                <a:extLst>
                  <a:ext uri="{0D108BD9-81ED-4DB2-BD59-A6C34878D82A}">
                    <a16:rowId xmlns:a16="http://schemas.microsoft.com/office/drawing/2014/main" val="1101709502"/>
                  </a:ext>
                </a:extLst>
              </a:tr>
              <a:tr h="370840">
                <a:tc>
                  <a:txBody>
                    <a:bodyPr/>
                    <a:lstStyle/>
                    <a:p>
                      <a:r>
                        <a:rPr lang="zh-CN" altLang="en-US" sz="1800" spc="374" dirty="0">
                          <a:solidFill>
                            <a:srgbClr val="000000"/>
                          </a:solidFill>
                        </a:rPr>
                        <a:t>钢铁板块</a:t>
                      </a:r>
                      <a:r>
                        <a:rPr lang="en-US" altLang="zh-CN" sz="1800" spc="374" dirty="0">
                          <a:solidFill>
                            <a:srgbClr val="000000"/>
                          </a:solidFill>
                        </a:rPr>
                        <a:t>2021</a:t>
                      </a:r>
                      <a:r>
                        <a:rPr lang="zh-CN" altLang="en-US" sz="1800" spc="374" dirty="0">
                          <a:solidFill>
                            <a:srgbClr val="000000"/>
                          </a:solidFill>
                        </a:rPr>
                        <a:t>年</a:t>
                      </a:r>
                      <a:r>
                        <a:rPr lang="en-US" altLang="zh-CN" sz="1800" spc="374" dirty="0">
                          <a:solidFill>
                            <a:srgbClr val="000000"/>
                          </a:solidFill>
                        </a:rPr>
                        <a:t>12</a:t>
                      </a:r>
                      <a:r>
                        <a:rPr lang="zh-CN" altLang="en-US" sz="1800" spc="374" dirty="0">
                          <a:solidFill>
                            <a:srgbClr val="000000"/>
                          </a:solidFill>
                        </a:rPr>
                        <a:t>月季度资产负债表</a:t>
                      </a:r>
                      <a:endParaRPr lang="zh-CN" altLang="en-US" dirty="0"/>
                    </a:p>
                  </a:txBody>
                  <a:tcPr/>
                </a:tc>
                <a:tc>
                  <a:txBody>
                    <a:bodyPr/>
                    <a:lstStyle/>
                    <a:p>
                      <a:r>
                        <a:rPr lang="en-US" altLang="zh-CN" dirty="0"/>
                        <a:t>25</a:t>
                      </a:r>
                      <a:endParaRPr lang="zh-CN" altLang="en-US" dirty="0"/>
                    </a:p>
                  </a:txBody>
                  <a:tcPr/>
                </a:tc>
                <a:extLst>
                  <a:ext uri="{0D108BD9-81ED-4DB2-BD59-A6C34878D82A}">
                    <a16:rowId xmlns:a16="http://schemas.microsoft.com/office/drawing/2014/main" val="31086934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spc="374" dirty="0">
                          <a:solidFill>
                            <a:srgbClr val="000000"/>
                          </a:solidFill>
                        </a:rPr>
                        <a:t>钢铁板块自</a:t>
                      </a:r>
                      <a:r>
                        <a:rPr lang="en-US" altLang="zh-CN" sz="1800" spc="374" dirty="0">
                          <a:solidFill>
                            <a:srgbClr val="000000"/>
                          </a:solidFill>
                        </a:rPr>
                        <a:t>2017</a:t>
                      </a:r>
                      <a:r>
                        <a:rPr lang="zh-CN" altLang="en-US" sz="1800" spc="374" dirty="0">
                          <a:solidFill>
                            <a:srgbClr val="000000"/>
                          </a:solidFill>
                        </a:rPr>
                        <a:t>年</a:t>
                      </a:r>
                      <a:r>
                        <a:rPr lang="en-US" altLang="zh-CN" sz="1800" spc="374" dirty="0">
                          <a:solidFill>
                            <a:srgbClr val="000000"/>
                          </a:solidFill>
                        </a:rPr>
                        <a:t>9</a:t>
                      </a:r>
                      <a:r>
                        <a:rPr lang="zh-CN" altLang="en-US" sz="1800" spc="374" dirty="0">
                          <a:solidFill>
                            <a:srgbClr val="000000"/>
                          </a:solidFill>
                        </a:rPr>
                        <a:t>月至</a:t>
                      </a:r>
                      <a:r>
                        <a:rPr lang="en-US" altLang="zh-CN" sz="1800" spc="374" dirty="0">
                          <a:solidFill>
                            <a:srgbClr val="000000"/>
                          </a:solidFill>
                        </a:rPr>
                        <a:t>2022</a:t>
                      </a:r>
                      <a:r>
                        <a:rPr lang="zh-CN" altLang="en-US" sz="1800" spc="374" dirty="0">
                          <a:solidFill>
                            <a:srgbClr val="000000"/>
                          </a:solidFill>
                        </a:rPr>
                        <a:t>年</a:t>
                      </a:r>
                      <a:r>
                        <a:rPr lang="en-US" altLang="zh-CN" sz="1800" spc="374" dirty="0">
                          <a:solidFill>
                            <a:srgbClr val="000000"/>
                          </a:solidFill>
                        </a:rPr>
                        <a:t>9</a:t>
                      </a:r>
                      <a:r>
                        <a:rPr lang="zh-CN" altLang="en-US" sz="1800" spc="374" dirty="0">
                          <a:solidFill>
                            <a:srgbClr val="000000"/>
                          </a:solidFill>
                        </a:rPr>
                        <a:t>月季度资产负债表</a:t>
                      </a:r>
                      <a:endParaRPr lang="en-US" altLang="zh-CN" sz="1800" spc="374" dirty="0">
                        <a:solidFill>
                          <a:srgbClr val="000000"/>
                        </a:solidFill>
                        <a:ea typeface="思源黑体 Bold"/>
                      </a:endParaRPr>
                    </a:p>
                  </a:txBody>
                  <a:tcPr/>
                </a:tc>
                <a:tc>
                  <a:txBody>
                    <a:bodyPr/>
                    <a:lstStyle/>
                    <a:p>
                      <a:r>
                        <a:rPr lang="en-US" altLang="zh-CN" dirty="0"/>
                        <a:t>57</a:t>
                      </a:r>
                      <a:endParaRPr lang="zh-CN" altLang="en-US" dirty="0"/>
                    </a:p>
                  </a:txBody>
                  <a:tcPr/>
                </a:tc>
                <a:extLst>
                  <a:ext uri="{0D108BD9-81ED-4DB2-BD59-A6C34878D82A}">
                    <a16:rowId xmlns:a16="http://schemas.microsoft.com/office/drawing/2014/main" val="2726723555"/>
                  </a:ext>
                </a:extLst>
              </a:tr>
            </a:tbl>
          </a:graphicData>
        </a:graphic>
      </p:graphicFrame>
      <p:pic>
        <p:nvPicPr>
          <p:cNvPr id="10" name="Picture 26">
            <a:extLst>
              <a:ext uri="{FF2B5EF4-FFF2-40B4-BE49-F238E27FC236}">
                <a16:creationId xmlns:a16="http://schemas.microsoft.com/office/drawing/2014/main" id="{78F5907D-603F-E7CF-D3BA-5FF9F9C7A6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982156" y="7685059"/>
            <a:ext cx="591558" cy="624485"/>
          </a:xfrm>
          <a:prstGeom prst="rect">
            <a:avLst/>
          </a:prstGeom>
        </p:spPr>
      </p:pic>
      <p:pic>
        <p:nvPicPr>
          <p:cNvPr id="36" name="Picture 27">
            <a:extLst>
              <a:ext uri="{FF2B5EF4-FFF2-40B4-BE49-F238E27FC236}">
                <a16:creationId xmlns:a16="http://schemas.microsoft.com/office/drawing/2014/main" id="{AA5B2537-FCA4-54BB-4F29-50B58E5EB1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409184" y="7884013"/>
            <a:ext cx="490412" cy="490412"/>
          </a:xfrm>
          <a:prstGeom prst="rect">
            <a:avLst/>
          </a:prstGeom>
        </p:spPr>
      </p:pic>
    </p:spTree>
    <p:extLst>
      <p:ext uri="{BB962C8B-B14F-4D97-AF65-F5344CB8AC3E}">
        <p14:creationId xmlns:p14="http://schemas.microsoft.com/office/powerpoint/2010/main" val="3248189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754669"/>
            <a:ext cx="1167893" cy="1167893"/>
            <a:chOff x="0" y="0"/>
            <a:chExt cx="1557191" cy="1557191"/>
          </a:xfrm>
        </p:grpSpPr>
        <p:grpSp>
          <p:nvGrpSpPr>
            <p:cNvPr id="6" name="Group 6"/>
            <p:cNvGrpSpPr>
              <a:grpSpLocks noChangeAspect="1"/>
            </p:cNvGrpSpPr>
            <p:nvPr/>
          </p:nvGrpSpPr>
          <p:grpSpPr>
            <a:xfrm>
              <a:off x="0" y="0"/>
              <a:ext cx="1557191" cy="1557191"/>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1940999"/>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34" name="TextBox 34"/>
          <p:cNvSpPr txBox="1"/>
          <p:nvPr/>
        </p:nvSpPr>
        <p:spPr>
          <a:xfrm>
            <a:off x="480459" y="3576660"/>
            <a:ext cx="2465703" cy="500458"/>
          </a:xfrm>
          <a:prstGeom prst="rect">
            <a:avLst/>
          </a:prstGeom>
        </p:spPr>
        <p:txBody>
          <a:bodyPr wrap="square" lIns="0" tIns="0" rIns="0" bIns="0" rtlCol="0" anchor="t">
            <a:spAutoFit/>
          </a:bodyPr>
          <a:lstStyle/>
          <a:p>
            <a:pPr marL="0" lvl="0" indent="0" algn="ctr">
              <a:lnSpc>
                <a:spcPts val="4096"/>
              </a:lnSpc>
              <a:spcBef>
                <a:spcPct val="0"/>
              </a:spcBef>
            </a:pPr>
            <a:r>
              <a:rPr lang="zh-CN" altLang="en-US" sz="3200" spc="640" dirty="0">
                <a:solidFill>
                  <a:srgbClr val="304370"/>
                </a:solidFill>
                <a:ea typeface="思源黑体-粗体 Bold"/>
              </a:rPr>
              <a:t>数据预处理</a:t>
            </a:r>
            <a:endParaRPr lang="en-US" sz="3200" u="none" spc="640" dirty="0">
              <a:solidFill>
                <a:srgbClr val="304370"/>
              </a:solidFill>
              <a:ea typeface="思源黑体-粗体 Bold"/>
            </a:endParaRPr>
          </a:p>
        </p:txBody>
      </p:sp>
      <p:sp>
        <p:nvSpPr>
          <p:cNvPr id="35" name="TextBox 35"/>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37" name="TextBox 37"/>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38" name="TextBox 38"/>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39" name="TextBox 39"/>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40" name="TextBox 40"/>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3. </a:t>
            </a:r>
            <a:r>
              <a:rPr lang="zh-CN" altLang="en-US" sz="3100" spc="310" dirty="0">
                <a:solidFill>
                  <a:srgbClr val="003070"/>
                </a:solidFill>
                <a:latin typeface="思源黑体-粗体 Bold" panose="02010600030101010101" charset="-122"/>
                <a:ea typeface="思源黑体-粗体 Bold" panose="02010600030101010101" charset="-122"/>
              </a:rPr>
              <a:t>异常值分析</a:t>
            </a:r>
            <a:endParaRPr lang="en-US" sz="3100" spc="310" dirty="0">
              <a:solidFill>
                <a:srgbClr val="003070"/>
              </a:solidFill>
              <a:latin typeface="思源黑体-粗体 Bold" panose="02010600030101010101" charset="-122"/>
              <a:ea typeface="思源黑体-粗体 Bold" panose="02010600030101010101" charset="-122"/>
            </a:endParaRPr>
          </a:p>
        </p:txBody>
      </p:sp>
      <p:sp>
        <p:nvSpPr>
          <p:cNvPr id="51" name="TextBox 24">
            <a:extLst>
              <a:ext uri="{FF2B5EF4-FFF2-40B4-BE49-F238E27FC236}">
                <a16:creationId xmlns:a16="http://schemas.microsoft.com/office/drawing/2014/main" id="{038930F7-B65D-F2A2-2C66-B5E01691AFA9}"/>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grpSp>
        <p:nvGrpSpPr>
          <p:cNvPr id="9" name="Group 20">
            <a:extLst>
              <a:ext uri="{FF2B5EF4-FFF2-40B4-BE49-F238E27FC236}">
                <a16:creationId xmlns:a16="http://schemas.microsoft.com/office/drawing/2014/main" id="{CB5AC30D-81DB-28B7-8128-8BCFA52520A8}"/>
              </a:ext>
            </a:extLst>
          </p:cNvPr>
          <p:cNvGrpSpPr/>
          <p:nvPr/>
        </p:nvGrpSpPr>
        <p:grpSpPr>
          <a:xfrm rot="2700000">
            <a:off x="5224064" y="3161166"/>
            <a:ext cx="1851102" cy="1851102"/>
            <a:chOff x="0" y="0"/>
            <a:chExt cx="812800" cy="812800"/>
          </a:xfrm>
        </p:grpSpPr>
        <p:sp>
          <p:nvSpPr>
            <p:cNvPr id="10" name="Freeform 21">
              <a:extLst>
                <a:ext uri="{FF2B5EF4-FFF2-40B4-BE49-F238E27FC236}">
                  <a16:creationId xmlns:a16="http://schemas.microsoft.com/office/drawing/2014/main" id="{CBD17D32-A202-14A8-0F33-D0AB99BF95A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04370"/>
            </a:solidFill>
          </p:spPr>
        </p:sp>
        <p:sp>
          <p:nvSpPr>
            <p:cNvPr id="36" name="TextBox 22">
              <a:extLst>
                <a:ext uri="{FF2B5EF4-FFF2-40B4-BE49-F238E27FC236}">
                  <a16:creationId xmlns:a16="http://schemas.microsoft.com/office/drawing/2014/main" id="{0D187B1A-B8B3-684C-AF16-99FDBF35BE49}"/>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50" name="Group 23">
            <a:extLst>
              <a:ext uri="{FF2B5EF4-FFF2-40B4-BE49-F238E27FC236}">
                <a16:creationId xmlns:a16="http://schemas.microsoft.com/office/drawing/2014/main" id="{93F535ED-329A-427F-FFBD-9D437225E613}"/>
              </a:ext>
            </a:extLst>
          </p:cNvPr>
          <p:cNvGrpSpPr/>
          <p:nvPr/>
        </p:nvGrpSpPr>
        <p:grpSpPr>
          <a:xfrm rot="2700000">
            <a:off x="11049568" y="3161166"/>
            <a:ext cx="1851102" cy="1851102"/>
            <a:chOff x="0" y="0"/>
            <a:chExt cx="812800" cy="812800"/>
          </a:xfrm>
        </p:grpSpPr>
        <p:sp>
          <p:nvSpPr>
            <p:cNvPr id="52" name="Freeform 24">
              <a:extLst>
                <a:ext uri="{FF2B5EF4-FFF2-40B4-BE49-F238E27FC236}">
                  <a16:creationId xmlns:a16="http://schemas.microsoft.com/office/drawing/2014/main" id="{99A1067A-0730-9A33-F66D-6D61B2357FE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04370"/>
            </a:solidFill>
          </p:spPr>
        </p:sp>
        <p:sp>
          <p:nvSpPr>
            <p:cNvPr id="53" name="TextBox 25">
              <a:extLst>
                <a:ext uri="{FF2B5EF4-FFF2-40B4-BE49-F238E27FC236}">
                  <a16:creationId xmlns:a16="http://schemas.microsoft.com/office/drawing/2014/main" id="{A1614705-25B0-A10F-1514-B32E83EE3474}"/>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54" name="Group 26">
            <a:extLst>
              <a:ext uri="{FF2B5EF4-FFF2-40B4-BE49-F238E27FC236}">
                <a16:creationId xmlns:a16="http://schemas.microsoft.com/office/drawing/2014/main" id="{00D37C58-8E05-F71E-9FDE-B0FA937C36A9}"/>
              </a:ext>
            </a:extLst>
          </p:cNvPr>
          <p:cNvGrpSpPr/>
          <p:nvPr/>
        </p:nvGrpSpPr>
        <p:grpSpPr>
          <a:xfrm rot="2700000">
            <a:off x="8136439" y="3161166"/>
            <a:ext cx="1851102" cy="1851102"/>
            <a:chOff x="0" y="0"/>
            <a:chExt cx="812800" cy="812800"/>
          </a:xfrm>
        </p:grpSpPr>
        <p:sp>
          <p:nvSpPr>
            <p:cNvPr id="55" name="Freeform 27">
              <a:extLst>
                <a:ext uri="{FF2B5EF4-FFF2-40B4-BE49-F238E27FC236}">
                  <a16:creationId xmlns:a16="http://schemas.microsoft.com/office/drawing/2014/main" id="{C43962A5-3F7A-77B6-20D2-911CB9E70D5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083BA"/>
            </a:solidFill>
          </p:spPr>
        </p:sp>
        <p:sp>
          <p:nvSpPr>
            <p:cNvPr id="56" name="TextBox 28">
              <a:extLst>
                <a:ext uri="{FF2B5EF4-FFF2-40B4-BE49-F238E27FC236}">
                  <a16:creationId xmlns:a16="http://schemas.microsoft.com/office/drawing/2014/main" id="{A390142F-19CB-2E36-3CDA-070D2DE47257}"/>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57" name="Group 29">
            <a:extLst>
              <a:ext uri="{FF2B5EF4-FFF2-40B4-BE49-F238E27FC236}">
                <a16:creationId xmlns:a16="http://schemas.microsoft.com/office/drawing/2014/main" id="{AAA94C86-AC9E-E2C9-2A57-15FFF8A8EE73}"/>
              </a:ext>
            </a:extLst>
          </p:cNvPr>
          <p:cNvGrpSpPr/>
          <p:nvPr/>
        </p:nvGrpSpPr>
        <p:grpSpPr>
          <a:xfrm rot="2700000">
            <a:off x="13961943" y="3161166"/>
            <a:ext cx="1851102" cy="1851102"/>
            <a:chOff x="0" y="0"/>
            <a:chExt cx="812800" cy="812800"/>
          </a:xfrm>
        </p:grpSpPr>
        <p:sp>
          <p:nvSpPr>
            <p:cNvPr id="58" name="Freeform 30">
              <a:extLst>
                <a:ext uri="{FF2B5EF4-FFF2-40B4-BE49-F238E27FC236}">
                  <a16:creationId xmlns:a16="http://schemas.microsoft.com/office/drawing/2014/main" id="{2AB5DCBC-F03D-2C55-C1CC-8A623D5C657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083BA"/>
            </a:solidFill>
          </p:spPr>
        </p:sp>
        <p:sp>
          <p:nvSpPr>
            <p:cNvPr id="59" name="TextBox 31">
              <a:extLst>
                <a:ext uri="{FF2B5EF4-FFF2-40B4-BE49-F238E27FC236}">
                  <a16:creationId xmlns:a16="http://schemas.microsoft.com/office/drawing/2014/main" id="{177658E6-881B-F0BA-34C7-32C611C0B3BA}"/>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60" name="Group 32">
            <a:extLst>
              <a:ext uri="{FF2B5EF4-FFF2-40B4-BE49-F238E27FC236}">
                <a16:creationId xmlns:a16="http://schemas.microsoft.com/office/drawing/2014/main" id="{CBC34E9C-E32C-1111-9B5A-D9C3986F2092}"/>
              </a:ext>
            </a:extLst>
          </p:cNvPr>
          <p:cNvGrpSpPr/>
          <p:nvPr/>
        </p:nvGrpSpPr>
        <p:grpSpPr>
          <a:xfrm>
            <a:off x="7000572" y="3628747"/>
            <a:ext cx="915939" cy="915939"/>
            <a:chOff x="0" y="0"/>
            <a:chExt cx="812800" cy="812800"/>
          </a:xfrm>
        </p:grpSpPr>
        <p:sp>
          <p:nvSpPr>
            <p:cNvPr id="61" name="Freeform 33">
              <a:extLst>
                <a:ext uri="{FF2B5EF4-FFF2-40B4-BE49-F238E27FC236}">
                  <a16:creationId xmlns:a16="http://schemas.microsoft.com/office/drawing/2014/main" id="{5E7E6F73-FBF0-31CF-C492-2309F2499D5D}"/>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04370"/>
            </a:solidFill>
          </p:spPr>
        </p:sp>
        <p:sp>
          <p:nvSpPr>
            <p:cNvPr id="62" name="TextBox 34">
              <a:extLst>
                <a:ext uri="{FF2B5EF4-FFF2-40B4-BE49-F238E27FC236}">
                  <a16:creationId xmlns:a16="http://schemas.microsoft.com/office/drawing/2014/main" id="{80D72758-9851-CA7B-A9D6-8BA393785922}"/>
                </a:ext>
              </a:extLst>
            </p:cNvPr>
            <p:cNvSpPr txBox="1"/>
            <p:nvPr/>
          </p:nvSpPr>
          <p:spPr>
            <a:xfrm>
              <a:off x="0" y="184150"/>
              <a:ext cx="711200" cy="425450"/>
            </a:xfrm>
            <a:prstGeom prst="rect">
              <a:avLst/>
            </a:prstGeom>
          </p:spPr>
          <p:txBody>
            <a:bodyPr lIns="50800" tIns="50800" rIns="50800" bIns="50800" rtlCol="0" anchor="ctr"/>
            <a:lstStyle/>
            <a:p>
              <a:pPr algn="ctr">
                <a:lnSpc>
                  <a:spcPts val="3199"/>
                </a:lnSpc>
              </a:pPr>
              <a:endParaRPr/>
            </a:p>
          </p:txBody>
        </p:sp>
      </p:grpSp>
      <p:grpSp>
        <p:nvGrpSpPr>
          <p:cNvPr id="63" name="Group 35">
            <a:extLst>
              <a:ext uri="{FF2B5EF4-FFF2-40B4-BE49-F238E27FC236}">
                <a16:creationId xmlns:a16="http://schemas.microsoft.com/office/drawing/2014/main" id="{EDDFA157-3EC3-DD61-500F-57E72DABFD36}"/>
              </a:ext>
            </a:extLst>
          </p:cNvPr>
          <p:cNvGrpSpPr/>
          <p:nvPr/>
        </p:nvGrpSpPr>
        <p:grpSpPr>
          <a:xfrm>
            <a:off x="12826076" y="3628747"/>
            <a:ext cx="915939" cy="915939"/>
            <a:chOff x="0" y="0"/>
            <a:chExt cx="812800" cy="812800"/>
          </a:xfrm>
        </p:grpSpPr>
        <p:sp>
          <p:nvSpPr>
            <p:cNvPr id="64" name="Freeform 36">
              <a:extLst>
                <a:ext uri="{FF2B5EF4-FFF2-40B4-BE49-F238E27FC236}">
                  <a16:creationId xmlns:a16="http://schemas.microsoft.com/office/drawing/2014/main" id="{5CDF9B90-0FA9-5641-D40B-6FF62BBB74C2}"/>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04370"/>
            </a:solidFill>
          </p:spPr>
        </p:sp>
        <p:sp>
          <p:nvSpPr>
            <p:cNvPr id="65" name="TextBox 37">
              <a:extLst>
                <a:ext uri="{FF2B5EF4-FFF2-40B4-BE49-F238E27FC236}">
                  <a16:creationId xmlns:a16="http://schemas.microsoft.com/office/drawing/2014/main" id="{61738D94-08C8-E8AA-0058-38293040195B}"/>
                </a:ext>
              </a:extLst>
            </p:cNvPr>
            <p:cNvSpPr txBox="1"/>
            <p:nvPr/>
          </p:nvSpPr>
          <p:spPr>
            <a:xfrm>
              <a:off x="0" y="184150"/>
              <a:ext cx="711200" cy="425450"/>
            </a:xfrm>
            <a:prstGeom prst="rect">
              <a:avLst/>
            </a:prstGeom>
          </p:spPr>
          <p:txBody>
            <a:bodyPr lIns="50800" tIns="50800" rIns="50800" bIns="50800" rtlCol="0" anchor="ctr"/>
            <a:lstStyle/>
            <a:p>
              <a:pPr algn="ctr">
                <a:lnSpc>
                  <a:spcPts val="3199"/>
                </a:lnSpc>
              </a:pPr>
              <a:endParaRPr/>
            </a:p>
          </p:txBody>
        </p:sp>
      </p:grpSp>
      <p:grpSp>
        <p:nvGrpSpPr>
          <p:cNvPr id="66" name="Group 38">
            <a:extLst>
              <a:ext uri="{FF2B5EF4-FFF2-40B4-BE49-F238E27FC236}">
                <a16:creationId xmlns:a16="http://schemas.microsoft.com/office/drawing/2014/main" id="{E8826864-68EF-839F-B797-AB966A66A164}"/>
              </a:ext>
            </a:extLst>
          </p:cNvPr>
          <p:cNvGrpSpPr/>
          <p:nvPr/>
        </p:nvGrpSpPr>
        <p:grpSpPr>
          <a:xfrm>
            <a:off x="9912947" y="3628747"/>
            <a:ext cx="915939" cy="915939"/>
            <a:chOff x="0" y="0"/>
            <a:chExt cx="812800" cy="812800"/>
          </a:xfrm>
        </p:grpSpPr>
        <p:sp>
          <p:nvSpPr>
            <p:cNvPr id="67" name="Freeform 39">
              <a:extLst>
                <a:ext uri="{FF2B5EF4-FFF2-40B4-BE49-F238E27FC236}">
                  <a16:creationId xmlns:a16="http://schemas.microsoft.com/office/drawing/2014/main" id="{29E097C5-FA69-E2B0-E9BE-786B2F4FED6B}"/>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6083BA"/>
            </a:solidFill>
          </p:spPr>
        </p:sp>
        <p:sp>
          <p:nvSpPr>
            <p:cNvPr id="68" name="TextBox 40">
              <a:extLst>
                <a:ext uri="{FF2B5EF4-FFF2-40B4-BE49-F238E27FC236}">
                  <a16:creationId xmlns:a16="http://schemas.microsoft.com/office/drawing/2014/main" id="{E6CBFF5A-7762-1A75-691A-C8374DE48EA8}"/>
                </a:ext>
              </a:extLst>
            </p:cNvPr>
            <p:cNvSpPr txBox="1"/>
            <p:nvPr/>
          </p:nvSpPr>
          <p:spPr>
            <a:xfrm>
              <a:off x="0" y="184150"/>
              <a:ext cx="711200" cy="425450"/>
            </a:xfrm>
            <a:prstGeom prst="rect">
              <a:avLst/>
            </a:prstGeom>
          </p:spPr>
          <p:txBody>
            <a:bodyPr lIns="50800" tIns="50800" rIns="50800" bIns="50800" rtlCol="0" anchor="ctr"/>
            <a:lstStyle/>
            <a:p>
              <a:pPr algn="ctr">
                <a:lnSpc>
                  <a:spcPts val="3199"/>
                </a:lnSpc>
              </a:pPr>
              <a:endParaRPr/>
            </a:p>
          </p:txBody>
        </p:sp>
      </p:grpSp>
      <p:grpSp>
        <p:nvGrpSpPr>
          <p:cNvPr id="69" name="Group 41">
            <a:extLst>
              <a:ext uri="{FF2B5EF4-FFF2-40B4-BE49-F238E27FC236}">
                <a16:creationId xmlns:a16="http://schemas.microsoft.com/office/drawing/2014/main" id="{15F3F0DA-1026-8DFB-9380-FECB8ADA5BBF}"/>
              </a:ext>
            </a:extLst>
          </p:cNvPr>
          <p:cNvGrpSpPr/>
          <p:nvPr/>
        </p:nvGrpSpPr>
        <p:grpSpPr>
          <a:xfrm>
            <a:off x="15738452" y="3628747"/>
            <a:ext cx="915939" cy="915939"/>
            <a:chOff x="0" y="0"/>
            <a:chExt cx="812800" cy="812800"/>
          </a:xfrm>
        </p:grpSpPr>
        <p:sp>
          <p:nvSpPr>
            <p:cNvPr id="70" name="Freeform 42">
              <a:extLst>
                <a:ext uri="{FF2B5EF4-FFF2-40B4-BE49-F238E27FC236}">
                  <a16:creationId xmlns:a16="http://schemas.microsoft.com/office/drawing/2014/main" id="{59591462-5F1A-358C-F55B-045F2D83E77C}"/>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6083BA"/>
            </a:solidFill>
          </p:spPr>
        </p:sp>
        <p:sp>
          <p:nvSpPr>
            <p:cNvPr id="71" name="TextBox 43">
              <a:extLst>
                <a:ext uri="{FF2B5EF4-FFF2-40B4-BE49-F238E27FC236}">
                  <a16:creationId xmlns:a16="http://schemas.microsoft.com/office/drawing/2014/main" id="{71F2E3B2-5EDC-53EE-7258-5A8F6AE8BF5B}"/>
                </a:ext>
              </a:extLst>
            </p:cNvPr>
            <p:cNvSpPr txBox="1"/>
            <p:nvPr/>
          </p:nvSpPr>
          <p:spPr>
            <a:xfrm>
              <a:off x="0" y="184150"/>
              <a:ext cx="711200" cy="425450"/>
            </a:xfrm>
            <a:prstGeom prst="rect">
              <a:avLst/>
            </a:prstGeom>
          </p:spPr>
          <p:txBody>
            <a:bodyPr lIns="50800" tIns="50800" rIns="50800" bIns="50800" rtlCol="0" anchor="ctr"/>
            <a:lstStyle/>
            <a:p>
              <a:pPr algn="ctr">
                <a:lnSpc>
                  <a:spcPts val="3199"/>
                </a:lnSpc>
              </a:pPr>
              <a:endParaRPr/>
            </a:p>
          </p:txBody>
        </p:sp>
      </p:grpSp>
      <p:pic>
        <p:nvPicPr>
          <p:cNvPr id="72" name="Picture 44">
            <a:extLst>
              <a:ext uri="{FF2B5EF4-FFF2-40B4-BE49-F238E27FC236}">
                <a16:creationId xmlns:a16="http://schemas.microsoft.com/office/drawing/2014/main" id="{82A202C1-D0FF-1E56-E0AA-15AD68D5C2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834256" y="3832710"/>
            <a:ext cx="630717" cy="508014"/>
          </a:xfrm>
          <a:prstGeom prst="rect">
            <a:avLst/>
          </a:prstGeom>
        </p:spPr>
      </p:pic>
      <p:pic>
        <p:nvPicPr>
          <p:cNvPr id="73" name="Picture 45">
            <a:extLst>
              <a:ext uri="{FF2B5EF4-FFF2-40B4-BE49-F238E27FC236}">
                <a16:creationId xmlns:a16="http://schemas.microsoft.com/office/drawing/2014/main" id="{B53C5068-A633-5FF2-FE3E-74646259E9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8800529" y="3832710"/>
            <a:ext cx="522922" cy="542655"/>
          </a:xfrm>
          <a:prstGeom prst="rect">
            <a:avLst/>
          </a:prstGeom>
        </p:spPr>
      </p:pic>
      <p:pic>
        <p:nvPicPr>
          <p:cNvPr id="74" name="Picture 46">
            <a:extLst>
              <a:ext uri="{FF2B5EF4-FFF2-40B4-BE49-F238E27FC236}">
                <a16:creationId xmlns:a16="http://schemas.microsoft.com/office/drawing/2014/main" id="{E635656E-82D5-5618-4531-883CE44480E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714711" y="3881826"/>
            <a:ext cx="522922" cy="409781"/>
          </a:xfrm>
          <a:prstGeom prst="rect">
            <a:avLst/>
          </a:prstGeom>
        </p:spPr>
      </p:pic>
      <p:pic>
        <p:nvPicPr>
          <p:cNvPr id="75" name="Picture 47">
            <a:extLst>
              <a:ext uri="{FF2B5EF4-FFF2-40B4-BE49-F238E27FC236}">
                <a16:creationId xmlns:a16="http://schemas.microsoft.com/office/drawing/2014/main" id="{94053B29-49A0-5469-B5D6-A80E26C619A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4664680" y="3881826"/>
            <a:ext cx="445628" cy="425372"/>
          </a:xfrm>
          <a:prstGeom prst="rect">
            <a:avLst/>
          </a:prstGeom>
        </p:spPr>
      </p:pic>
      <p:sp>
        <p:nvSpPr>
          <p:cNvPr id="76" name="TextBox 56">
            <a:extLst>
              <a:ext uri="{FF2B5EF4-FFF2-40B4-BE49-F238E27FC236}">
                <a16:creationId xmlns:a16="http://schemas.microsoft.com/office/drawing/2014/main" id="{331E3621-A6CD-0A4B-DAEF-ECC177CAC4B8}"/>
              </a:ext>
            </a:extLst>
          </p:cNvPr>
          <p:cNvSpPr txBox="1"/>
          <p:nvPr/>
        </p:nvSpPr>
        <p:spPr>
          <a:xfrm>
            <a:off x="4840688" y="6678138"/>
            <a:ext cx="2617854" cy="1447640"/>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数据无量纲化</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判断是否大于</a:t>
            </a:r>
            <a:r>
              <a:rPr lang="en-US" altLang="zh-CN" sz="1599" spc="159" dirty="0">
                <a:solidFill>
                  <a:srgbClr val="000000"/>
                </a:solidFill>
                <a:ea typeface="思源黑体"/>
              </a:rPr>
              <a:t>15%</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初步确定数据集中是否含有异常值</a:t>
            </a:r>
            <a:endParaRPr lang="en-US" sz="1599" spc="159" dirty="0">
              <a:solidFill>
                <a:srgbClr val="000000"/>
              </a:solidFill>
              <a:ea typeface="思源黑体"/>
            </a:endParaRPr>
          </a:p>
        </p:txBody>
      </p:sp>
      <p:sp>
        <p:nvSpPr>
          <p:cNvPr id="77" name="TextBox 57">
            <a:extLst>
              <a:ext uri="{FF2B5EF4-FFF2-40B4-BE49-F238E27FC236}">
                <a16:creationId xmlns:a16="http://schemas.microsoft.com/office/drawing/2014/main" id="{5085B882-ACC2-3E1C-E5D5-279EE6577205}"/>
              </a:ext>
            </a:extLst>
          </p:cNvPr>
          <p:cNvSpPr txBox="1"/>
          <p:nvPr/>
        </p:nvSpPr>
        <p:spPr>
          <a:xfrm>
            <a:off x="7753063" y="6678138"/>
            <a:ext cx="2617854" cy="1075744"/>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数据归一化</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基于上下四分位数判断数据集中的异常值</a:t>
            </a:r>
            <a:endParaRPr lang="en-US" sz="1599" spc="159" dirty="0">
              <a:solidFill>
                <a:srgbClr val="000000"/>
              </a:solidFill>
              <a:ea typeface="思源黑体"/>
            </a:endParaRPr>
          </a:p>
        </p:txBody>
      </p:sp>
      <p:sp>
        <p:nvSpPr>
          <p:cNvPr id="78" name="TextBox 58">
            <a:extLst>
              <a:ext uri="{FF2B5EF4-FFF2-40B4-BE49-F238E27FC236}">
                <a16:creationId xmlns:a16="http://schemas.microsoft.com/office/drawing/2014/main" id="{546C2D7E-269B-C28A-DB2A-5462CDF1D86C}"/>
              </a:ext>
            </a:extLst>
          </p:cNvPr>
          <p:cNvSpPr txBox="1"/>
          <p:nvPr/>
        </p:nvSpPr>
        <p:spPr>
          <a:xfrm>
            <a:off x="10666192" y="6678138"/>
            <a:ext cx="2617854" cy="1447640"/>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数据正态检验</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切比雪夫不等式</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找出三个标准差外的异常数据</a:t>
            </a:r>
            <a:endParaRPr lang="en-US" sz="1599" spc="159" dirty="0">
              <a:solidFill>
                <a:srgbClr val="000000"/>
              </a:solidFill>
              <a:ea typeface="思源黑体"/>
            </a:endParaRPr>
          </a:p>
        </p:txBody>
      </p:sp>
      <p:sp>
        <p:nvSpPr>
          <p:cNvPr id="79" name="TextBox 59">
            <a:extLst>
              <a:ext uri="{FF2B5EF4-FFF2-40B4-BE49-F238E27FC236}">
                <a16:creationId xmlns:a16="http://schemas.microsoft.com/office/drawing/2014/main" id="{4CE46C14-3133-3E9E-584C-18CB8931B61C}"/>
              </a:ext>
            </a:extLst>
          </p:cNvPr>
          <p:cNvSpPr txBox="1"/>
          <p:nvPr/>
        </p:nvSpPr>
        <p:spPr>
          <a:xfrm>
            <a:off x="4840688" y="6033882"/>
            <a:ext cx="2617854"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000000"/>
                </a:solidFill>
                <a:ea typeface="思源黑体 Bold"/>
              </a:rPr>
              <a:t>变异系数</a:t>
            </a:r>
            <a:endParaRPr lang="en-US" sz="2499" spc="374" dirty="0">
              <a:solidFill>
                <a:srgbClr val="000000"/>
              </a:solidFill>
              <a:ea typeface="思源黑体 Bold"/>
            </a:endParaRPr>
          </a:p>
        </p:txBody>
      </p:sp>
      <p:sp>
        <p:nvSpPr>
          <p:cNvPr id="80" name="TextBox 60">
            <a:extLst>
              <a:ext uri="{FF2B5EF4-FFF2-40B4-BE49-F238E27FC236}">
                <a16:creationId xmlns:a16="http://schemas.microsoft.com/office/drawing/2014/main" id="{1277284F-C5B9-391D-CF8B-6E55008DAE5E}"/>
              </a:ext>
            </a:extLst>
          </p:cNvPr>
          <p:cNvSpPr txBox="1"/>
          <p:nvPr/>
        </p:nvSpPr>
        <p:spPr>
          <a:xfrm>
            <a:off x="7753063" y="6033882"/>
            <a:ext cx="2617854"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000000"/>
                </a:solidFill>
                <a:ea typeface="思源黑体 Bold"/>
              </a:rPr>
              <a:t>箱线图</a:t>
            </a:r>
            <a:endParaRPr lang="en-US" sz="2499" spc="374" dirty="0">
              <a:solidFill>
                <a:srgbClr val="000000"/>
              </a:solidFill>
              <a:ea typeface="思源黑体 Bold"/>
            </a:endParaRPr>
          </a:p>
        </p:txBody>
      </p:sp>
      <p:sp>
        <p:nvSpPr>
          <p:cNvPr id="81" name="TextBox 61">
            <a:extLst>
              <a:ext uri="{FF2B5EF4-FFF2-40B4-BE49-F238E27FC236}">
                <a16:creationId xmlns:a16="http://schemas.microsoft.com/office/drawing/2014/main" id="{19997BF5-5156-6DFB-6CB0-1DD0CF3F4BD9}"/>
              </a:ext>
            </a:extLst>
          </p:cNvPr>
          <p:cNvSpPr txBox="1"/>
          <p:nvPr/>
        </p:nvSpPr>
        <p:spPr>
          <a:xfrm>
            <a:off x="10666192" y="6033882"/>
            <a:ext cx="2617854" cy="410369"/>
          </a:xfrm>
          <a:prstGeom prst="rect">
            <a:avLst/>
          </a:prstGeom>
        </p:spPr>
        <p:txBody>
          <a:bodyPr lIns="0" tIns="0" rIns="0" bIns="0" rtlCol="0" anchor="t">
            <a:spAutoFit/>
          </a:bodyPr>
          <a:lstStyle/>
          <a:p>
            <a:pPr algn="ctr">
              <a:lnSpc>
                <a:spcPts val="3199"/>
              </a:lnSpc>
              <a:spcBef>
                <a:spcPct val="0"/>
              </a:spcBef>
            </a:pPr>
            <a:r>
              <a:rPr lang="el-GR" altLang="zh-CN" sz="2800" dirty="0"/>
              <a:t>3σ</a:t>
            </a:r>
            <a:r>
              <a:rPr lang="zh-CN" altLang="en-US" sz="2499" spc="374" dirty="0">
                <a:solidFill>
                  <a:srgbClr val="000000"/>
                </a:solidFill>
                <a:ea typeface="思源黑体 Bold"/>
              </a:rPr>
              <a:t>准则</a:t>
            </a:r>
            <a:endParaRPr lang="en-US" sz="2499" spc="374" dirty="0">
              <a:solidFill>
                <a:srgbClr val="000000"/>
              </a:solidFill>
              <a:ea typeface="思源黑体 Bold"/>
            </a:endParaRPr>
          </a:p>
        </p:txBody>
      </p:sp>
      <p:sp>
        <p:nvSpPr>
          <p:cNvPr id="82" name="TextBox 62">
            <a:extLst>
              <a:ext uri="{FF2B5EF4-FFF2-40B4-BE49-F238E27FC236}">
                <a16:creationId xmlns:a16="http://schemas.microsoft.com/office/drawing/2014/main" id="{7DC180BE-723B-3CDC-6608-75E75DD7D2E8}"/>
              </a:ext>
            </a:extLst>
          </p:cNvPr>
          <p:cNvSpPr txBox="1"/>
          <p:nvPr/>
        </p:nvSpPr>
        <p:spPr>
          <a:xfrm>
            <a:off x="13579321" y="6678138"/>
            <a:ext cx="2617854" cy="1819537"/>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无监督二分类算法</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稳健协方差</a:t>
            </a:r>
            <a:endParaRPr lang="en-US" sz="1599" spc="159" dirty="0">
              <a:solidFill>
                <a:srgbClr val="000000"/>
              </a:solidFill>
              <a:ea typeface="思源黑体"/>
            </a:endParaRPr>
          </a:p>
          <a:p>
            <a:pPr marL="345439" lvl="1" indent="-172720">
              <a:lnSpc>
                <a:spcPts val="2879"/>
              </a:lnSpc>
              <a:buFont typeface="Arial"/>
              <a:buChar char="•"/>
            </a:pPr>
            <a:r>
              <a:rPr lang="en-US" sz="1599" spc="159" dirty="0">
                <a:solidFill>
                  <a:srgbClr val="000000"/>
                </a:solidFill>
                <a:ea typeface="思源黑体"/>
              </a:rPr>
              <a:t>O</a:t>
            </a:r>
            <a:r>
              <a:rPr lang="en-US" altLang="zh-CN" sz="1599" spc="159" dirty="0">
                <a:solidFill>
                  <a:srgbClr val="000000"/>
                </a:solidFill>
                <a:ea typeface="思源黑体"/>
              </a:rPr>
              <a:t>ne-Class </a:t>
            </a:r>
            <a:r>
              <a:rPr lang="en-US" sz="1599" spc="159" dirty="0">
                <a:solidFill>
                  <a:srgbClr val="000000"/>
                </a:solidFill>
                <a:ea typeface="思源黑体"/>
              </a:rPr>
              <a:t>SVM</a:t>
            </a:r>
          </a:p>
          <a:p>
            <a:pPr marL="345439" lvl="1" indent="-172720">
              <a:lnSpc>
                <a:spcPts val="2879"/>
              </a:lnSpc>
              <a:buFont typeface="Arial"/>
              <a:buChar char="•"/>
            </a:pPr>
            <a:r>
              <a:rPr lang="zh-CN" altLang="en-US" sz="1599" spc="159" dirty="0">
                <a:solidFill>
                  <a:srgbClr val="000000"/>
                </a:solidFill>
                <a:ea typeface="思源黑体"/>
              </a:rPr>
              <a:t>独立森林</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局部离群因子</a:t>
            </a:r>
            <a:endParaRPr lang="en-US" sz="1599" spc="159" dirty="0">
              <a:solidFill>
                <a:srgbClr val="000000"/>
              </a:solidFill>
              <a:ea typeface="思源黑体"/>
            </a:endParaRPr>
          </a:p>
        </p:txBody>
      </p:sp>
      <p:sp>
        <p:nvSpPr>
          <p:cNvPr id="83" name="TextBox 63">
            <a:extLst>
              <a:ext uri="{FF2B5EF4-FFF2-40B4-BE49-F238E27FC236}">
                <a16:creationId xmlns:a16="http://schemas.microsoft.com/office/drawing/2014/main" id="{A9BFB672-0363-0C36-6C1F-85FD534A6A54}"/>
              </a:ext>
            </a:extLst>
          </p:cNvPr>
          <p:cNvSpPr txBox="1"/>
          <p:nvPr/>
        </p:nvSpPr>
        <p:spPr>
          <a:xfrm>
            <a:off x="13579321" y="6033882"/>
            <a:ext cx="2617854"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000000"/>
                </a:solidFill>
                <a:ea typeface="思源黑体 Bold"/>
              </a:rPr>
              <a:t>机器学习</a:t>
            </a:r>
            <a:endParaRPr lang="en-US" sz="2499" spc="374" dirty="0">
              <a:solidFill>
                <a:srgbClr val="000000"/>
              </a:solidFill>
              <a:ea typeface="思源黑体 Bold"/>
            </a:endParaRPr>
          </a:p>
        </p:txBody>
      </p:sp>
    </p:spTree>
    <p:extLst>
      <p:ext uri="{BB962C8B-B14F-4D97-AF65-F5344CB8AC3E}">
        <p14:creationId xmlns:p14="http://schemas.microsoft.com/office/powerpoint/2010/main" val="96259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754669"/>
            <a:ext cx="1167893" cy="1167893"/>
            <a:chOff x="0" y="0"/>
            <a:chExt cx="1557191" cy="1557191"/>
          </a:xfrm>
        </p:grpSpPr>
        <p:grpSp>
          <p:nvGrpSpPr>
            <p:cNvPr id="6" name="Group 6"/>
            <p:cNvGrpSpPr>
              <a:grpSpLocks noChangeAspect="1"/>
            </p:cNvGrpSpPr>
            <p:nvPr/>
          </p:nvGrpSpPr>
          <p:grpSpPr>
            <a:xfrm>
              <a:off x="0" y="0"/>
              <a:ext cx="1557191" cy="1557191"/>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1940999"/>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34" name="TextBox 34"/>
          <p:cNvSpPr txBox="1"/>
          <p:nvPr/>
        </p:nvSpPr>
        <p:spPr>
          <a:xfrm>
            <a:off x="480459" y="3576660"/>
            <a:ext cx="2465703" cy="500458"/>
          </a:xfrm>
          <a:prstGeom prst="rect">
            <a:avLst/>
          </a:prstGeom>
        </p:spPr>
        <p:txBody>
          <a:bodyPr wrap="square" lIns="0" tIns="0" rIns="0" bIns="0" rtlCol="0" anchor="t">
            <a:spAutoFit/>
          </a:bodyPr>
          <a:lstStyle/>
          <a:p>
            <a:pPr marL="0" lvl="0" indent="0" algn="ctr">
              <a:lnSpc>
                <a:spcPts val="4096"/>
              </a:lnSpc>
              <a:spcBef>
                <a:spcPct val="0"/>
              </a:spcBef>
            </a:pPr>
            <a:r>
              <a:rPr lang="zh-CN" altLang="en-US" sz="3200" spc="640" dirty="0">
                <a:solidFill>
                  <a:srgbClr val="304370"/>
                </a:solidFill>
                <a:ea typeface="思源黑体-粗体 Bold"/>
              </a:rPr>
              <a:t>数据预处理</a:t>
            </a:r>
            <a:endParaRPr lang="en-US" sz="3200" u="none" spc="640" dirty="0">
              <a:solidFill>
                <a:srgbClr val="304370"/>
              </a:solidFill>
              <a:ea typeface="思源黑体-粗体 Bold"/>
            </a:endParaRPr>
          </a:p>
        </p:txBody>
      </p:sp>
      <p:sp>
        <p:nvSpPr>
          <p:cNvPr id="35" name="TextBox 35"/>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37" name="TextBox 37"/>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38" name="TextBox 38"/>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39" name="TextBox 39"/>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40" name="TextBox 40"/>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3. </a:t>
            </a:r>
            <a:r>
              <a:rPr lang="zh-CN" altLang="en-US" sz="3100" spc="310" dirty="0">
                <a:solidFill>
                  <a:srgbClr val="003070"/>
                </a:solidFill>
                <a:latin typeface="思源黑体-粗体 Bold" panose="02010600030101010101" charset="-122"/>
                <a:ea typeface="思源黑体-粗体 Bold" panose="02010600030101010101" charset="-122"/>
              </a:rPr>
              <a:t>异常值分析</a:t>
            </a:r>
            <a:endParaRPr lang="en-US" sz="3100" spc="310" dirty="0">
              <a:solidFill>
                <a:srgbClr val="003070"/>
              </a:solidFill>
              <a:latin typeface="思源黑体-粗体 Bold" panose="02010600030101010101" charset="-122"/>
              <a:ea typeface="思源黑体-粗体 Bold" panose="02010600030101010101" charset="-122"/>
            </a:endParaRPr>
          </a:p>
        </p:txBody>
      </p:sp>
      <p:sp>
        <p:nvSpPr>
          <p:cNvPr id="51" name="TextBox 24">
            <a:extLst>
              <a:ext uri="{FF2B5EF4-FFF2-40B4-BE49-F238E27FC236}">
                <a16:creationId xmlns:a16="http://schemas.microsoft.com/office/drawing/2014/main" id="{038930F7-B65D-F2A2-2C66-B5E01691AFA9}"/>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sp>
        <p:nvSpPr>
          <p:cNvPr id="102" name="TextBox 44">
            <a:extLst>
              <a:ext uri="{FF2B5EF4-FFF2-40B4-BE49-F238E27FC236}">
                <a16:creationId xmlns:a16="http://schemas.microsoft.com/office/drawing/2014/main" id="{EEB84840-0837-97B6-C034-018F470D3E4A}"/>
              </a:ext>
            </a:extLst>
          </p:cNvPr>
          <p:cNvSpPr txBox="1"/>
          <p:nvPr/>
        </p:nvSpPr>
        <p:spPr>
          <a:xfrm>
            <a:off x="4508488" y="3284578"/>
            <a:ext cx="9893312" cy="303096"/>
          </a:xfrm>
          <a:prstGeom prst="rect">
            <a:avLst/>
          </a:prstGeom>
        </p:spPr>
        <p:txBody>
          <a:bodyPr wrap="square" lIns="0" tIns="0" rIns="0" bIns="0" rtlCol="0" anchor="t">
            <a:spAutoFit/>
          </a:bodyPr>
          <a:lstStyle/>
          <a:p>
            <a:pPr>
              <a:lnSpc>
                <a:spcPts val="2559"/>
              </a:lnSpc>
            </a:pPr>
            <a:r>
              <a:rPr lang="zh-CN" altLang="en-US" sz="1599" spc="159" dirty="0">
                <a:solidFill>
                  <a:srgbClr val="000000"/>
                </a:solidFill>
                <a:ea typeface="思源黑体"/>
              </a:rPr>
              <a:t>当数据集中某个特征变量的变异系数大于</a:t>
            </a:r>
            <a:r>
              <a:rPr lang="en-US" altLang="zh-CN" sz="1599" spc="159" dirty="0">
                <a:solidFill>
                  <a:srgbClr val="000000"/>
                </a:solidFill>
                <a:ea typeface="思源黑体"/>
              </a:rPr>
              <a:t>15%</a:t>
            </a:r>
            <a:r>
              <a:rPr lang="zh-CN" altLang="en-US" sz="1599" spc="159" dirty="0">
                <a:solidFill>
                  <a:srgbClr val="000000"/>
                </a:solidFill>
                <a:ea typeface="思源黑体"/>
              </a:rPr>
              <a:t>，即证明该特征变量中含有异常值</a:t>
            </a:r>
            <a:endParaRPr lang="en-US" sz="1599" spc="159" dirty="0">
              <a:solidFill>
                <a:srgbClr val="000000"/>
              </a:solidFill>
              <a:ea typeface="思源黑体"/>
            </a:endParaRPr>
          </a:p>
        </p:txBody>
      </p:sp>
      <p:sp>
        <p:nvSpPr>
          <p:cNvPr id="103" name="TextBox 45">
            <a:extLst>
              <a:ext uri="{FF2B5EF4-FFF2-40B4-BE49-F238E27FC236}">
                <a16:creationId xmlns:a16="http://schemas.microsoft.com/office/drawing/2014/main" id="{5720AA94-DC25-7393-D721-D936CCCA7EA4}"/>
              </a:ext>
            </a:extLst>
          </p:cNvPr>
          <p:cNvSpPr txBox="1"/>
          <p:nvPr/>
        </p:nvSpPr>
        <p:spPr>
          <a:xfrm>
            <a:off x="4508488" y="5046518"/>
            <a:ext cx="12668900" cy="303096"/>
          </a:xfrm>
          <a:prstGeom prst="rect">
            <a:avLst/>
          </a:prstGeom>
        </p:spPr>
        <p:txBody>
          <a:bodyPr wrap="square" lIns="0" tIns="0" rIns="0" bIns="0" rtlCol="0" anchor="t">
            <a:spAutoFit/>
          </a:bodyPr>
          <a:lstStyle/>
          <a:p>
            <a:pPr>
              <a:lnSpc>
                <a:spcPts val="2559"/>
              </a:lnSpc>
            </a:pPr>
            <a:r>
              <a:rPr lang="zh-CN" altLang="en-US" sz="1599" spc="159" dirty="0">
                <a:solidFill>
                  <a:srgbClr val="000000"/>
                </a:solidFill>
                <a:ea typeface="思源黑体"/>
              </a:rPr>
              <a:t>通过观察对数据进行归一化后的箱线图即可找出对应特征变量的异常值</a:t>
            </a:r>
            <a:endParaRPr lang="en-US" sz="1599" spc="159" dirty="0">
              <a:solidFill>
                <a:srgbClr val="000000"/>
              </a:solidFill>
              <a:ea typeface="思源黑体"/>
            </a:endParaRPr>
          </a:p>
        </p:txBody>
      </p:sp>
      <p:grpSp>
        <p:nvGrpSpPr>
          <p:cNvPr id="104" name="Group 46">
            <a:extLst>
              <a:ext uri="{FF2B5EF4-FFF2-40B4-BE49-F238E27FC236}">
                <a16:creationId xmlns:a16="http://schemas.microsoft.com/office/drawing/2014/main" id="{9413361E-28BD-D18D-07D9-FDF005F36C41}"/>
              </a:ext>
            </a:extLst>
          </p:cNvPr>
          <p:cNvGrpSpPr/>
          <p:nvPr/>
        </p:nvGrpSpPr>
        <p:grpSpPr>
          <a:xfrm>
            <a:off x="4508488" y="2328894"/>
            <a:ext cx="1061224" cy="698509"/>
            <a:chOff x="0" y="0"/>
            <a:chExt cx="1414966" cy="931345"/>
          </a:xfrm>
        </p:grpSpPr>
        <p:grpSp>
          <p:nvGrpSpPr>
            <p:cNvPr id="105" name="Group 47">
              <a:extLst>
                <a:ext uri="{FF2B5EF4-FFF2-40B4-BE49-F238E27FC236}">
                  <a16:creationId xmlns:a16="http://schemas.microsoft.com/office/drawing/2014/main" id="{6E903701-2971-7F96-753F-E05BFAE24A0C}"/>
                </a:ext>
              </a:extLst>
            </p:cNvPr>
            <p:cNvGrpSpPr/>
            <p:nvPr/>
          </p:nvGrpSpPr>
          <p:grpSpPr>
            <a:xfrm>
              <a:off x="0" y="0"/>
              <a:ext cx="1414966" cy="931345"/>
              <a:chOff x="0" y="0"/>
              <a:chExt cx="279499" cy="183969"/>
            </a:xfrm>
          </p:grpSpPr>
          <p:sp>
            <p:nvSpPr>
              <p:cNvPr id="107" name="Freeform 48">
                <a:extLst>
                  <a:ext uri="{FF2B5EF4-FFF2-40B4-BE49-F238E27FC236}">
                    <a16:creationId xmlns:a16="http://schemas.microsoft.com/office/drawing/2014/main" id="{11F3F05D-D16D-2E6A-619B-951548FDCE5A}"/>
                  </a:ext>
                </a:extLst>
              </p:cNvPr>
              <p:cNvSpPr/>
              <p:nvPr/>
            </p:nvSpPr>
            <p:spPr>
              <a:xfrm>
                <a:off x="0" y="0"/>
                <a:ext cx="279499" cy="183969"/>
              </a:xfrm>
              <a:custGeom>
                <a:avLst/>
                <a:gdLst/>
                <a:ahLst/>
                <a:cxnLst/>
                <a:rect l="l" t="t" r="r" b="b"/>
                <a:pathLst>
                  <a:path w="279499" h="183969">
                    <a:moveTo>
                      <a:pt x="0" y="0"/>
                    </a:moveTo>
                    <a:lnTo>
                      <a:pt x="279499" y="0"/>
                    </a:lnTo>
                    <a:lnTo>
                      <a:pt x="279499" y="183969"/>
                    </a:lnTo>
                    <a:lnTo>
                      <a:pt x="0" y="183969"/>
                    </a:lnTo>
                    <a:close/>
                  </a:path>
                </a:pathLst>
              </a:custGeom>
              <a:solidFill>
                <a:srgbClr val="304370"/>
              </a:solidFill>
            </p:spPr>
          </p:sp>
          <p:sp>
            <p:nvSpPr>
              <p:cNvPr id="108" name="TextBox 49">
                <a:extLst>
                  <a:ext uri="{FF2B5EF4-FFF2-40B4-BE49-F238E27FC236}">
                    <a16:creationId xmlns:a16="http://schemas.microsoft.com/office/drawing/2014/main" id="{5FE9BB72-EA9B-9578-E5B3-E9F9E4B9DD6A}"/>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sp>
          <p:nvSpPr>
            <p:cNvPr id="106" name="TextBox 50">
              <a:extLst>
                <a:ext uri="{FF2B5EF4-FFF2-40B4-BE49-F238E27FC236}">
                  <a16:creationId xmlns:a16="http://schemas.microsoft.com/office/drawing/2014/main" id="{0C172185-DAAD-C9A6-BAA6-1A9A3C5A9492}"/>
                </a:ext>
              </a:extLst>
            </p:cNvPr>
            <p:cNvSpPr txBox="1"/>
            <p:nvPr/>
          </p:nvSpPr>
          <p:spPr>
            <a:xfrm>
              <a:off x="0" y="48054"/>
              <a:ext cx="1414966" cy="768562"/>
            </a:xfrm>
            <a:prstGeom prst="rect">
              <a:avLst/>
            </a:prstGeom>
          </p:spPr>
          <p:txBody>
            <a:bodyPr lIns="0" tIns="0" rIns="0" bIns="0" rtlCol="0" anchor="t">
              <a:spAutoFit/>
            </a:bodyPr>
            <a:lstStyle/>
            <a:p>
              <a:pPr algn="ctr">
                <a:lnSpc>
                  <a:spcPts val="4480"/>
                </a:lnSpc>
                <a:spcBef>
                  <a:spcPct val="0"/>
                </a:spcBef>
              </a:pPr>
              <a:r>
                <a:rPr lang="en-US" sz="3500" spc="525" dirty="0">
                  <a:solidFill>
                    <a:srgbClr val="EEF2F5"/>
                  </a:solidFill>
                  <a:latin typeface="Aharoni CLM Bold"/>
                </a:rPr>
                <a:t>01</a:t>
              </a:r>
            </a:p>
          </p:txBody>
        </p:sp>
      </p:grpSp>
      <p:sp>
        <p:nvSpPr>
          <p:cNvPr id="109" name="TextBox 51">
            <a:extLst>
              <a:ext uri="{FF2B5EF4-FFF2-40B4-BE49-F238E27FC236}">
                <a16:creationId xmlns:a16="http://schemas.microsoft.com/office/drawing/2014/main" id="{221BF769-010D-B7AE-5327-A71CA618D9A9}"/>
              </a:ext>
            </a:extLst>
          </p:cNvPr>
          <p:cNvSpPr txBox="1"/>
          <p:nvPr/>
        </p:nvSpPr>
        <p:spPr>
          <a:xfrm>
            <a:off x="5715000" y="2380397"/>
            <a:ext cx="4856447" cy="539956"/>
          </a:xfrm>
          <a:prstGeom prst="rect">
            <a:avLst/>
          </a:prstGeom>
        </p:spPr>
        <p:txBody>
          <a:bodyPr lIns="0" tIns="0" rIns="0" bIns="0" rtlCol="0" anchor="t">
            <a:spAutoFit/>
          </a:bodyPr>
          <a:lstStyle/>
          <a:p>
            <a:pPr>
              <a:lnSpc>
                <a:spcPts val="4480"/>
              </a:lnSpc>
              <a:spcBef>
                <a:spcPct val="0"/>
              </a:spcBef>
            </a:pPr>
            <a:r>
              <a:rPr lang="zh-CN" altLang="en-US" sz="3500" spc="280" dirty="0">
                <a:solidFill>
                  <a:srgbClr val="304370"/>
                </a:solidFill>
                <a:latin typeface="思源黑体" panose="02010600030101010101" charset="-122"/>
                <a:ea typeface="思源黑体" panose="02010600030101010101" charset="-122"/>
                <a:cs typeface="Aharoni CLM Bold" panose="02010600030101010101" charset="-79"/>
              </a:rPr>
              <a:t>变异系数</a:t>
            </a:r>
            <a:endParaRPr lang="en-US" sz="3500" spc="280" dirty="0">
              <a:solidFill>
                <a:srgbClr val="304370"/>
              </a:solidFill>
              <a:latin typeface="思源黑体" panose="02010600030101010101" charset="-122"/>
              <a:ea typeface="思源黑体" panose="02010600030101010101" charset="-122"/>
              <a:cs typeface="Aharoni CLM Bold" panose="02010600030101010101" charset="-79"/>
            </a:endParaRPr>
          </a:p>
        </p:txBody>
      </p:sp>
      <p:sp>
        <p:nvSpPr>
          <p:cNvPr id="110" name="TextBox 52">
            <a:extLst>
              <a:ext uri="{FF2B5EF4-FFF2-40B4-BE49-F238E27FC236}">
                <a16:creationId xmlns:a16="http://schemas.microsoft.com/office/drawing/2014/main" id="{331CEFA9-B123-57D5-F033-2F5D3EB84DCC}"/>
              </a:ext>
            </a:extLst>
          </p:cNvPr>
          <p:cNvSpPr txBox="1"/>
          <p:nvPr/>
        </p:nvSpPr>
        <p:spPr>
          <a:xfrm>
            <a:off x="5715000" y="4162992"/>
            <a:ext cx="4856447" cy="554191"/>
          </a:xfrm>
          <a:prstGeom prst="rect">
            <a:avLst/>
          </a:prstGeom>
        </p:spPr>
        <p:txBody>
          <a:bodyPr lIns="0" tIns="0" rIns="0" bIns="0" rtlCol="0" anchor="t">
            <a:spAutoFit/>
          </a:bodyPr>
          <a:lstStyle/>
          <a:p>
            <a:pPr>
              <a:lnSpc>
                <a:spcPts val="4480"/>
              </a:lnSpc>
              <a:spcBef>
                <a:spcPct val="0"/>
              </a:spcBef>
            </a:pPr>
            <a:r>
              <a:rPr lang="zh-CN" altLang="en-US" sz="3500" spc="280" dirty="0">
                <a:solidFill>
                  <a:srgbClr val="304370"/>
                </a:solidFill>
                <a:latin typeface="思源黑体" panose="02010600030101010101" charset="-122"/>
                <a:ea typeface="思源黑体" panose="02010600030101010101" charset="-122"/>
              </a:rPr>
              <a:t>箱线图</a:t>
            </a:r>
            <a:endParaRPr lang="en-US" sz="3500" spc="280" dirty="0">
              <a:solidFill>
                <a:srgbClr val="304370"/>
              </a:solidFill>
              <a:latin typeface="思源黑体" panose="02010600030101010101" charset="-122"/>
              <a:ea typeface="思源黑体" panose="02010600030101010101" charset="-122"/>
            </a:endParaRPr>
          </a:p>
        </p:txBody>
      </p:sp>
      <p:grpSp>
        <p:nvGrpSpPr>
          <p:cNvPr id="111" name="Group 54">
            <a:extLst>
              <a:ext uri="{FF2B5EF4-FFF2-40B4-BE49-F238E27FC236}">
                <a16:creationId xmlns:a16="http://schemas.microsoft.com/office/drawing/2014/main" id="{5D154D68-3235-655B-4072-2B38FC098561}"/>
              </a:ext>
            </a:extLst>
          </p:cNvPr>
          <p:cNvGrpSpPr/>
          <p:nvPr/>
        </p:nvGrpSpPr>
        <p:grpSpPr>
          <a:xfrm>
            <a:off x="4508488" y="4090834"/>
            <a:ext cx="1061224" cy="698509"/>
            <a:chOff x="0" y="0"/>
            <a:chExt cx="1414966" cy="931345"/>
          </a:xfrm>
        </p:grpSpPr>
        <p:grpSp>
          <p:nvGrpSpPr>
            <p:cNvPr id="112" name="Group 55">
              <a:extLst>
                <a:ext uri="{FF2B5EF4-FFF2-40B4-BE49-F238E27FC236}">
                  <a16:creationId xmlns:a16="http://schemas.microsoft.com/office/drawing/2014/main" id="{E5971FAF-ED11-0E7C-C618-5D40106B52AC}"/>
                </a:ext>
              </a:extLst>
            </p:cNvPr>
            <p:cNvGrpSpPr/>
            <p:nvPr/>
          </p:nvGrpSpPr>
          <p:grpSpPr>
            <a:xfrm>
              <a:off x="0" y="0"/>
              <a:ext cx="1414966" cy="931345"/>
              <a:chOff x="0" y="0"/>
              <a:chExt cx="279499" cy="183969"/>
            </a:xfrm>
          </p:grpSpPr>
          <p:sp>
            <p:nvSpPr>
              <p:cNvPr id="114" name="Freeform 56">
                <a:extLst>
                  <a:ext uri="{FF2B5EF4-FFF2-40B4-BE49-F238E27FC236}">
                    <a16:creationId xmlns:a16="http://schemas.microsoft.com/office/drawing/2014/main" id="{5C1F4E8A-E621-D08B-DF1C-8406D071DA05}"/>
                  </a:ext>
                </a:extLst>
              </p:cNvPr>
              <p:cNvSpPr/>
              <p:nvPr/>
            </p:nvSpPr>
            <p:spPr>
              <a:xfrm>
                <a:off x="0" y="0"/>
                <a:ext cx="279499" cy="183969"/>
              </a:xfrm>
              <a:custGeom>
                <a:avLst/>
                <a:gdLst/>
                <a:ahLst/>
                <a:cxnLst/>
                <a:rect l="l" t="t" r="r" b="b"/>
                <a:pathLst>
                  <a:path w="279499" h="183969">
                    <a:moveTo>
                      <a:pt x="0" y="0"/>
                    </a:moveTo>
                    <a:lnTo>
                      <a:pt x="279499" y="0"/>
                    </a:lnTo>
                    <a:lnTo>
                      <a:pt x="279499" y="183969"/>
                    </a:lnTo>
                    <a:lnTo>
                      <a:pt x="0" y="183969"/>
                    </a:lnTo>
                    <a:close/>
                  </a:path>
                </a:pathLst>
              </a:custGeom>
              <a:solidFill>
                <a:srgbClr val="6083BA"/>
              </a:solidFill>
            </p:spPr>
          </p:sp>
          <p:sp>
            <p:nvSpPr>
              <p:cNvPr id="115" name="TextBox 57">
                <a:extLst>
                  <a:ext uri="{FF2B5EF4-FFF2-40B4-BE49-F238E27FC236}">
                    <a16:creationId xmlns:a16="http://schemas.microsoft.com/office/drawing/2014/main" id="{1DE82CB8-9633-5998-3FB5-243EE8F7EEB3}"/>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sp>
          <p:nvSpPr>
            <p:cNvPr id="113" name="TextBox 58">
              <a:extLst>
                <a:ext uri="{FF2B5EF4-FFF2-40B4-BE49-F238E27FC236}">
                  <a16:creationId xmlns:a16="http://schemas.microsoft.com/office/drawing/2014/main" id="{4C84CC40-8E6D-79BE-C881-ADB35C539DDB}"/>
                </a:ext>
              </a:extLst>
            </p:cNvPr>
            <p:cNvSpPr txBox="1"/>
            <p:nvPr/>
          </p:nvSpPr>
          <p:spPr>
            <a:xfrm>
              <a:off x="0" y="48054"/>
              <a:ext cx="1414966" cy="768562"/>
            </a:xfrm>
            <a:prstGeom prst="rect">
              <a:avLst/>
            </a:prstGeom>
          </p:spPr>
          <p:txBody>
            <a:bodyPr lIns="0" tIns="0" rIns="0" bIns="0" rtlCol="0" anchor="t">
              <a:spAutoFit/>
            </a:bodyPr>
            <a:lstStyle/>
            <a:p>
              <a:pPr algn="ctr">
                <a:lnSpc>
                  <a:spcPts val="4480"/>
                </a:lnSpc>
                <a:spcBef>
                  <a:spcPct val="0"/>
                </a:spcBef>
              </a:pPr>
              <a:r>
                <a:rPr lang="en-US" sz="3500" spc="525" dirty="0">
                  <a:solidFill>
                    <a:srgbClr val="EEF2F5"/>
                  </a:solidFill>
                  <a:latin typeface="Aharoni CLM Bold"/>
                </a:rPr>
                <a:t>02</a:t>
              </a:r>
            </a:p>
          </p:txBody>
        </p:sp>
      </p:grpSp>
      <p:pic>
        <p:nvPicPr>
          <p:cNvPr id="116" name="图片 115">
            <a:extLst>
              <a:ext uri="{FF2B5EF4-FFF2-40B4-BE49-F238E27FC236}">
                <a16:creationId xmlns:a16="http://schemas.microsoft.com/office/drawing/2014/main" id="{F264FEFA-DD6F-F933-D722-316AB204EE49}"/>
              </a:ext>
            </a:extLst>
          </p:cNvPr>
          <p:cNvPicPr>
            <a:picLocks noChangeAspect="1"/>
          </p:cNvPicPr>
          <p:nvPr/>
        </p:nvPicPr>
        <p:blipFill>
          <a:blip r:embed="rId8"/>
          <a:stretch>
            <a:fillRect/>
          </a:stretch>
        </p:blipFill>
        <p:spPr>
          <a:xfrm>
            <a:off x="4508488" y="5744336"/>
            <a:ext cx="13265832" cy="2870348"/>
          </a:xfrm>
          <a:prstGeom prst="rect">
            <a:avLst/>
          </a:prstGeom>
        </p:spPr>
      </p:pic>
    </p:spTree>
    <p:extLst>
      <p:ext uri="{BB962C8B-B14F-4D97-AF65-F5344CB8AC3E}">
        <p14:creationId xmlns:p14="http://schemas.microsoft.com/office/powerpoint/2010/main" val="2083147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754669"/>
            <a:ext cx="1167893" cy="1167893"/>
            <a:chOff x="0" y="0"/>
            <a:chExt cx="1557191" cy="1557191"/>
          </a:xfrm>
        </p:grpSpPr>
        <p:grpSp>
          <p:nvGrpSpPr>
            <p:cNvPr id="6" name="Group 6"/>
            <p:cNvGrpSpPr>
              <a:grpSpLocks noChangeAspect="1"/>
            </p:cNvGrpSpPr>
            <p:nvPr/>
          </p:nvGrpSpPr>
          <p:grpSpPr>
            <a:xfrm>
              <a:off x="0" y="0"/>
              <a:ext cx="1557191" cy="1557191"/>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1940999"/>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34" name="TextBox 34"/>
          <p:cNvSpPr txBox="1"/>
          <p:nvPr/>
        </p:nvSpPr>
        <p:spPr>
          <a:xfrm>
            <a:off x="480459" y="3576660"/>
            <a:ext cx="2465703" cy="500458"/>
          </a:xfrm>
          <a:prstGeom prst="rect">
            <a:avLst/>
          </a:prstGeom>
        </p:spPr>
        <p:txBody>
          <a:bodyPr wrap="square" lIns="0" tIns="0" rIns="0" bIns="0" rtlCol="0" anchor="t">
            <a:spAutoFit/>
          </a:bodyPr>
          <a:lstStyle/>
          <a:p>
            <a:pPr marL="0" lvl="0" indent="0" algn="ctr">
              <a:lnSpc>
                <a:spcPts val="4096"/>
              </a:lnSpc>
              <a:spcBef>
                <a:spcPct val="0"/>
              </a:spcBef>
            </a:pPr>
            <a:r>
              <a:rPr lang="zh-CN" altLang="en-US" sz="3200" spc="640" dirty="0">
                <a:solidFill>
                  <a:srgbClr val="304370"/>
                </a:solidFill>
                <a:ea typeface="思源黑体-粗体 Bold"/>
              </a:rPr>
              <a:t>数据预处理</a:t>
            </a:r>
            <a:endParaRPr lang="en-US" sz="3200" u="none" spc="640" dirty="0">
              <a:solidFill>
                <a:srgbClr val="304370"/>
              </a:solidFill>
              <a:ea typeface="思源黑体-粗体 Bold"/>
            </a:endParaRPr>
          </a:p>
        </p:txBody>
      </p:sp>
      <p:sp>
        <p:nvSpPr>
          <p:cNvPr id="35" name="TextBox 35"/>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37" name="TextBox 37"/>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38" name="TextBox 38"/>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39" name="TextBox 39"/>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40" name="TextBox 40"/>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3. </a:t>
            </a:r>
            <a:r>
              <a:rPr lang="zh-CN" altLang="en-US" sz="3100" spc="310" dirty="0">
                <a:solidFill>
                  <a:srgbClr val="003070"/>
                </a:solidFill>
                <a:latin typeface="思源黑体-粗体 Bold" panose="02010600030101010101" charset="-122"/>
                <a:ea typeface="思源黑体-粗体 Bold" panose="02010600030101010101" charset="-122"/>
              </a:rPr>
              <a:t>异常值分析</a:t>
            </a:r>
            <a:endParaRPr lang="en-US" sz="3100" spc="310" dirty="0">
              <a:solidFill>
                <a:srgbClr val="003070"/>
              </a:solidFill>
              <a:latin typeface="思源黑体-粗体 Bold" panose="02010600030101010101" charset="-122"/>
              <a:ea typeface="思源黑体-粗体 Bold" panose="02010600030101010101" charset="-122"/>
            </a:endParaRPr>
          </a:p>
        </p:txBody>
      </p:sp>
      <p:sp>
        <p:nvSpPr>
          <p:cNvPr id="51" name="TextBox 24">
            <a:extLst>
              <a:ext uri="{FF2B5EF4-FFF2-40B4-BE49-F238E27FC236}">
                <a16:creationId xmlns:a16="http://schemas.microsoft.com/office/drawing/2014/main" id="{038930F7-B65D-F2A2-2C66-B5E01691AFA9}"/>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sp>
        <p:nvSpPr>
          <p:cNvPr id="21" name="TextBox 44">
            <a:extLst>
              <a:ext uri="{FF2B5EF4-FFF2-40B4-BE49-F238E27FC236}">
                <a16:creationId xmlns:a16="http://schemas.microsoft.com/office/drawing/2014/main" id="{AE82579D-0A29-84B8-0380-C2B6DAE8E933}"/>
              </a:ext>
            </a:extLst>
          </p:cNvPr>
          <p:cNvSpPr txBox="1"/>
          <p:nvPr/>
        </p:nvSpPr>
        <p:spPr>
          <a:xfrm>
            <a:off x="4508488" y="3284578"/>
            <a:ext cx="6062958" cy="304186"/>
          </a:xfrm>
          <a:prstGeom prst="rect">
            <a:avLst/>
          </a:prstGeom>
        </p:spPr>
        <p:txBody>
          <a:bodyPr lIns="0" tIns="0" rIns="0" bIns="0" rtlCol="0" anchor="t">
            <a:spAutoFit/>
          </a:bodyPr>
          <a:lstStyle/>
          <a:p>
            <a:pPr>
              <a:lnSpc>
                <a:spcPts val="2559"/>
              </a:lnSpc>
            </a:pPr>
            <a:r>
              <a:rPr lang="zh-CN" altLang="en-US" sz="1599" spc="159" dirty="0">
                <a:solidFill>
                  <a:srgbClr val="000000"/>
                </a:solidFill>
                <a:ea typeface="思源黑体"/>
              </a:rPr>
              <a:t>落于三倍标准差以外的数据即为异常值（</a:t>
            </a:r>
            <a:r>
              <a:rPr lang="en-US" altLang="zh-CN" sz="1599" spc="159" dirty="0">
                <a:solidFill>
                  <a:srgbClr val="000000"/>
                </a:solidFill>
                <a:ea typeface="思源黑体"/>
              </a:rPr>
              <a:t>88.9%</a:t>
            </a:r>
            <a:r>
              <a:rPr lang="zh-CN" altLang="en-US" sz="1599" spc="159" dirty="0">
                <a:solidFill>
                  <a:srgbClr val="000000"/>
                </a:solidFill>
                <a:ea typeface="思源黑体"/>
              </a:rPr>
              <a:t>）</a:t>
            </a:r>
            <a:endParaRPr lang="en-US" sz="1599" spc="159" dirty="0">
              <a:solidFill>
                <a:srgbClr val="000000"/>
              </a:solidFill>
              <a:ea typeface="思源黑体"/>
            </a:endParaRPr>
          </a:p>
        </p:txBody>
      </p:sp>
      <p:sp>
        <p:nvSpPr>
          <p:cNvPr id="22" name="TextBox 45">
            <a:extLst>
              <a:ext uri="{FF2B5EF4-FFF2-40B4-BE49-F238E27FC236}">
                <a16:creationId xmlns:a16="http://schemas.microsoft.com/office/drawing/2014/main" id="{94937D09-7D6D-BE38-D0D2-3D663CB0F132}"/>
              </a:ext>
            </a:extLst>
          </p:cNvPr>
          <p:cNvSpPr txBox="1"/>
          <p:nvPr/>
        </p:nvSpPr>
        <p:spPr>
          <a:xfrm>
            <a:off x="4508488" y="5046518"/>
            <a:ext cx="12668900" cy="303096"/>
          </a:xfrm>
          <a:prstGeom prst="rect">
            <a:avLst/>
          </a:prstGeom>
        </p:spPr>
        <p:txBody>
          <a:bodyPr wrap="square" lIns="0" tIns="0" rIns="0" bIns="0" rtlCol="0" anchor="t">
            <a:spAutoFit/>
          </a:bodyPr>
          <a:lstStyle/>
          <a:p>
            <a:pPr>
              <a:lnSpc>
                <a:spcPts val="2559"/>
              </a:lnSpc>
            </a:pPr>
            <a:r>
              <a:rPr lang="zh-CN" altLang="en-US" sz="1599" spc="159" dirty="0">
                <a:solidFill>
                  <a:srgbClr val="000000"/>
                </a:solidFill>
                <a:ea typeface="思源黑体"/>
              </a:rPr>
              <a:t>四种无监督二分类机器学习算法：稳健协方差、</a:t>
            </a:r>
            <a:r>
              <a:rPr lang="en-US" altLang="zh-CN" sz="1599" spc="159" dirty="0">
                <a:solidFill>
                  <a:srgbClr val="000000"/>
                </a:solidFill>
                <a:ea typeface="思源黑体"/>
              </a:rPr>
              <a:t>One-Class SVM</a:t>
            </a:r>
            <a:r>
              <a:rPr lang="zh-CN" altLang="en-US" sz="1599" spc="159" dirty="0">
                <a:solidFill>
                  <a:srgbClr val="000000"/>
                </a:solidFill>
                <a:ea typeface="思源黑体"/>
              </a:rPr>
              <a:t>、独立森林、局部离群因子</a:t>
            </a:r>
            <a:endParaRPr lang="en-US" sz="1599" spc="159" dirty="0">
              <a:solidFill>
                <a:srgbClr val="000000"/>
              </a:solidFill>
              <a:ea typeface="思源黑体"/>
            </a:endParaRPr>
          </a:p>
        </p:txBody>
      </p:sp>
      <p:grpSp>
        <p:nvGrpSpPr>
          <p:cNvPr id="25" name="Group 46">
            <a:extLst>
              <a:ext uri="{FF2B5EF4-FFF2-40B4-BE49-F238E27FC236}">
                <a16:creationId xmlns:a16="http://schemas.microsoft.com/office/drawing/2014/main" id="{2000FBAF-A042-4971-4D85-82BDE6BB006E}"/>
              </a:ext>
            </a:extLst>
          </p:cNvPr>
          <p:cNvGrpSpPr/>
          <p:nvPr/>
        </p:nvGrpSpPr>
        <p:grpSpPr>
          <a:xfrm>
            <a:off x="4508488" y="2328894"/>
            <a:ext cx="1061224" cy="698509"/>
            <a:chOff x="0" y="0"/>
            <a:chExt cx="1414966" cy="931345"/>
          </a:xfrm>
        </p:grpSpPr>
        <p:grpSp>
          <p:nvGrpSpPr>
            <p:cNvPr id="26" name="Group 47">
              <a:extLst>
                <a:ext uri="{FF2B5EF4-FFF2-40B4-BE49-F238E27FC236}">
                  <a16:creationId xmlns:a16="http://schemas.microsoft.com/office/drawing/2014/main" id="{C6E95879-1C1D-4478-D2B3-12F06E5BE8C2}"/>
                </a:ext>
              </a:extLst>
            </p:cNvPr>
            <p:cNvGrpSpPr/>
            <p:nvPr/>
          </p:nvGrpSpPr>
          <p:grpSpPr>
            <a:xfrm>
              <a:off x="0" y="0"/>
              <a:ext cx="1414966" cy="931345"/>
              <a:chOff x="0" y="0"/>
              <a:chExt cx="279499" cy="183969"/>
            </a:xfrm>
          </p:grpSpPr>
          <p:sp>
            <p:nvSpPr>
              <p:cNvPr id="28" name="Freeform 48">
                <a:extLst>
                  <a:ext uri="{FF2B5EF4-FFF2-40B4-BE49-F238E27FC236}">
                    <a16:creationId xmlns:a16="http://schemas.microsoft.com/office/drawing/2014/main" id="{8E76E278-F9DD-C17B-BF0A-8FA09131540B}"/>
                  </a:ext>
                </a:extLst>
              </p:cNvPr>
              <p:cNvSpPr/>
              <p:nvPr/>
            </p:nvSpPr>
            <p:spPr>
              <a:xfrm>
                <a:off x="0" y="0"/>
                <a:ext cx="279499" cy="183969"/>
              </a:xfrm>
              <a:custGeom>
                <a:avLst/>
                <a:gdLst/>
                <a:ahLst/>
                <a:cxnLst/>
                <a:rect l="l" t="t" r="r" b="b"/>
                <a:pathLst>
                  <a:path w="279499" h="183969">
                    <a:moveTo>
                      <a:pt x="0" y="0"/>
                    </a:moveTo>
                    <a:lnTo>
                      <a:pt x="279499" y="0"/>
                    </a:lnTo>
                    <a:lnTo>
                      <a:pt x="279499" y="183969"/>
                    </a:lnTo>
                    <a:lnTo>
                      <a:pt x="0" y="183969"/>
                    </a:lnTo>
                    <a:close/>
                  </a:path>
                </a:pathLst>
              </a:custGeom>
              <a:solidFill>
                <a:srgbClr val="304370"/>
              </a:solidFill>
            </p:spPr>
          </p:sp>
          <p:sp>
            <p:nvSpPr>
              <p:cNvPr id="29" name="TextBox 49">
                <a:extLst>
                  <a:ext uri="{FF2B5EF4-FFF2-40B4-BE49-F238E27FC236}">
                    <a16:creationId xmlns:a16="http://schemas.microsoft.com/office/drawing/2014/main" id="{95E86BA2-9A3F-857E-0236-AABBEAED1710}"/>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sp>
          <p:nvSpPr>
            <p:cNvPr id="27" name="TextBox 50">
              <a:extLst>
                <a:ext uri="{FF2B5EF4-FFF2-40B4-BE49-F238E27FC236}">
                  <a16:creationId xmlns:a16="http://schemas.microsoft.com/office/drawing/2014/main" id="{13ECB0B6-74FB-EF89-AB7F-D733B53B1FC0}"/>
                </a:ext>
              </a:extLst>
            </p:cNvPr>
            <p:cNvSpPr txBox="1"/>
            <p:nvPr/>
          </p:nvSpPr>
          <p:spPr>
            <a:xfrm>
              <a:off x="0" y="48054"/>
              <a:ext cx="1414966" cy="768562"/>
            </a:xfrm>
            <a:prstGeom prst="rect">
              <a:avLst/>
            </a:prstGeom>
          </p:spPr>
          <p:txBody>
            <a:bodyPr lIns="0" tIns="0" rIns="0" bIns="0" rtlCol="0" anchor="t">
              <a:spAutoFit/>
            </a:bodyPr>
            <a:lstStyle/>
            <a:p>
              <a:pPr algn="ctr">
                <a:lnSpc>
                  <a:spcPts val="4480"/>
                </a:lnSpc>
                <a:spcBef>
                  <a:spcPct val="0"/>
                </a:spcBef>
              </a:pPr>
              <a:r>
                <a:rPr lang="en-US" sz="3500" spc="525" dirty="0">
                  <a:solidFill>
                    <a:srgbClr val="EEF2F5"/>
                  </a:solidFill>
                  <a:latin typeface="Aharoni CLM Bold"/>
                </a:rPr>
                <a:t>03</a:t>
              </a:r>
            </a:p>
          </p:txBody>
        </p:sp>
      </p:grpSp>
      <p:sp>
        <p:nvSpPr>
          <p:cNvPr id="30" name="TextBox 51">
            <a:extLst>
              <a:ext uri="{FF2B5EF4-FFF2-40B4-BE49-F238E27FC236}">
                <a16:creationId xmlns:a16="http://schemas.microsoft.com/office/drawing/2014/main" id="{DE881FCF-0B98-C5C2-E326-352DBD6BC378}"/>
              </a:ext>
            </a:extLst>
          </p:cNvPr>
          <p:cNvSpPr txBox="1"/>
          <p:nvPr/>
        </p:nvSpPr>
        <p:spPr>
          <a:xfrm>
            <a:off x="5715000" y="2380397"/>
            <a:ext cx="4856447" cy="539956"/>
          </a:xfrm>
          <a:prstGeom prst="rect">
            <a:avLst/>
          </a:prstGeom>
        </p:spPr>
        <p:txBody>
          <a:bodyPr lIns="0" tIns="0" rIns="0" bIns="0" rtlCol="0" anchor="t">
            <a:spAutoFit/>
          </a:bodyPr>
          <a:lstStyle/>
          <a:p>
            <a:pPr>
              <a:lnSpc>
                <a:spcPts val="4480"/>
              </a:lnSpc>
              <a:spcBef>
                <a:spcPct val="0"/>
              </a:spcBef>
            </a:pPr>
            <a:r>
              <a:rPr lang="en-US" sz="3500" spc="280" dirty="0">
                <a:solidFill>
                  <a:srgbClr val="304370"/>
                </a:solidFill>
                <a:latin typeface="思源黑体" panose="02010600030101010101" charset="-122"/>
                <a:ea typeface="思源黑体" panose="02010600030101010101" charset="-122"/>
                <a:cs typeface="Aharoni CLM Bold" panose="02010600030101010101" charset="-79"/>
              </a:rPr>
              <a:t>3</a:t>
            </a:r>
            <a:r>
              <a:rPr lang="el-GR" sz="3500" spc="280" dirty="0">
                <a:solidFill>
                  <a:srgbClr val="304370"/>
                </a:solidFill>
                <a:latin typeface="思源黑体" panose="02010600030101010101" charset="-122"/>
                <a:ea typeface="思源黑体" panose="02010600030101010101" charset="-122"/>
                <a:cs typeface="Aharoni CLM Bold" panose="02010600030101010101" charset="-79"/>
              </a:rPr>
              <a:t>σ</a:t>
            </a:r>
            <a:r>
              <a:rPr lang="zh-CN" altLang="en-US" sz="3500" spc="280" dirty="0">
                <a:solidFill>
                  <a:srgbClr val="304370"/>
                </a:solidFill>
                <a:latin typeface="思源黑体" panose="02010600030101010101" charset="-122"/>
                <a:ea typeface="思源黑体" panose="02010600030101010101" charset="-122"/>
                <a:cs typeface="Aharoni CLM Bold" panose="02010600030101010101" charset="-79"/>
              </a:rPr>
              <a:t>准则</a:t>
            </a:r>
            <a:endParaRPr lang="en-US" sz="3500" spc="280" dirty="0">
              <a:solidFill>
                <a:srgbClr val="304370"/>
              </a:solidFill>
              <a:latin typeface="思源黑体" panose="02010600030101010101" charset="-122"/>
              <a:ea typeface="思源黑体" panose="02010600030101010101" charset="-122"/>
              <a:cs typeface="Aharoni CLM Bold" panose="02010600030101010101" charset="-79"/>
            </a:endParaRPr>
          </a:p>
        </p:txBody>
      </p:sp>
      <p:sp>
        <p:nvSpPr>
          <p:cNvPr id="31" name="TextBox 52">
            <a:extLst>
              <a:ext uri="{FF2B5EF4-FFF2-40B4-BE49-F238E27FC236}">
                <a16:creationId xmlns:a16="http://schemas.microsoft.com/office/drawing/2014/main" id="{7639BFF0-3701-C021-5CAB-43B1B700FC96}"/>
              </a:ext>
            </a:extLst>
          </p:cNvPr>
          <p:cNvSpPr txBox="1"/>
          <p:nvPr/>
        </p:nvSpPr>
        <p:spPr>
          <a:xfrm>
            <a:off x="5715000" y="4162992"/>
            <a:ext cx="4856447" cy="554191"/>
          </a:xfrm>
          <a:prstGeom prst="rect">
            <a:avLst/>
          </a:prstGeom>
        </p:spPr>
        <p:txBody>
          <a:bodyPr lIns="0" tIns="0" rIns="0" bIns="0" rtlCol="0" anchor="t">
            <a:spAutoFit/>
          </a:bodyPr>
          <a:lstStyle/>
          <a:p>
            <a:pPr>
              <a:lnSpc>
                <a:spcPts val="4480"/>
              </a:lnSpc>
              <a:spcBef>
                <a:spcPct val="0"/>
              </a:spcBef>
            </a:pPr>
            <a:r>
              <a:rPr lang="zh-CN" altLang="en-US" sz="3500" spc="280" dirty="0">
                <a:solidFill>
                  <a:srgbClr val="304370"/>
                </a:solidFill>
                <a:latin typeface="思源黑体" panose="02010600030101010101" charset="-122"/>
                <a:ea typeface="思源黑体" panose="02010600030101010101" charset="-122"/>
              </a:rPr>
              <a:t>机器学习</a:t>
            </a:r>
            <a:endParaRPr lang="en-US" sz="3500" spc="280" dirty="0">
              <a:solidFill>
                <a:srgbClr val="304370"/>
              </a:solidFill>
              <a:latin typeface="思源黑体" panose="02010600030101010101" charset="-122"/>
              <a:ea typeface="思源黑体" panose="02010600030101010101" charset="-122"/>
            </a:endParaRPr>
          </a:p>
        </p:txBody>
      </p:sp>
      <p:grpSp>
        <p:nvGrpSpPr>
          <p:cNvPr id="32" name="Group 54">
            <a:extLst>
              <a:ext uri="{FF2B5EF4-FFF2-40B4-BE49-F238E27FC236}">
                <a16:creationId xmlns:a16="http://schemas.microsoft.com/office/drawing/2014/main" id="{662386F5-F40C-F832-8CEB-8B89A701B77C}"/>
              </a:ext>
            </a:extLst>
          </p:cNvPr>
          <p:cNvGrpSpPr/>
          <p:nvPr/>
        </p:nvGrpSpPr>
        <p:grpSpPr>
          <a:xfrm>
            <a:off x="4508488" y="4090834"/>
            <a:ext cx="1061224" cy="698509"/>
            <a:chOff x="0" y="0"/>
            <a:chExt cx="1414966" cy="931345"/>
          </a:xfrm>
        </p:grpSpPr>
        <p:grpSp>
          <p:nvGrpSpPr>
            <p:cNvPr id="36" name="Group 55">
              <a:extLst>
                <a:ext uri="{FF2B5EF4-FFF2-40B4-BE49-F238E27FC236}">
                  <a16:creationId xmlns:a16="http://schemas.microsoft.com/office/drawing/2014/main" id="{7EE0E8CF-ED8E-4C06-F9EF-E58C6942ADEB}"/>
                </a:ext>
              </a:extLst>
            </p:cNvPr>
            <p:cNvGrpSpPr/>
            <p:nvPr/>
          </p:nvGrpSpPr>
          <p:grpSpPr>
            <a:xfrm>
              <a:off x="0" y="0"/>
              <a:ext cx="1414966" cy="931345"/>
              <a:chOff x="0" y="0"/>
              <a:chExt cx="279499" cy="183969"/>
            </a:xfrm>
          </p:grpSpPr>
          <p:sp>
            <p:nvSpPr>
              <p:cNvPr id="42" name="Freeform 56">
                <a:extLst>
                  <a:ext uri="{FF2B5EF4-FFF2-40B4-BE49-F238E27FC236}">
                    <a16:creationId xmlns:a16="http://schemas.microsoft.com/office/drawing/2014/main" id="{279F5E54-6501-718E-996C-F08FCC856044}"/>
                  </a:ext>
                </a:extLst>
              </p:cNvPr>
              <p:cNvSpPr/>
              <p:nvPr/>
            </p:nvSpPr>
            <p:spPr>
              <a:xfrm>
                <a:off x="0" y="0"/>
                <a:ext cx="279499" cy="183969"/>
              </a:xfrm>
              <a:custGeom>
                <a:avLst/>
                <a:gdLst/>
                <a:ahLst/>
                <a:cxnLst/>
                <a:rect l="l" t="t" r="r" b="b"/>
                <a:pathLst>
                  <a:path w="279499" h="183969">
                    <a:moveTo>
                      <a:pt x="0" y="0"/>
                    </a:moveTo>
                    <a:lnTo>
                      <a:pt x="279499" y="0"/>
                    </a:lnTo>
                    <a:lnTo>
                      <a:pt x="279499" y="183969"/>
                    </a:lnTo>
                    <a:lnTo>
                      <a:pt x="0" y="183969"/>
                    </a:lnTo>
                    <a:close/>
                  </a:path>
                </a:pathLst>
              </a:custGeom>
              <a:solidFill>
                <a:srgbClr val="6083BA"/>
              </a:solidFill>
            </p:spPr>
          </p:sp>
          <p:sp>
            <p:nvSpPr>
              <p:cNvPr id="43" name="TextBox 57">
                <a:extLst>
                  <a:ext uri="{FF2B5EF4-FFF2-40B4-BE49-F238E27FC236}">
                    <a16:creationId xmlns:a16="http://schemas.microsoft.com/office/drawing/2014/main" id="{20C8ADE4-3636-6648-EFA2-C58AC2A09A60}"/>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sp>
          <p:nvSpPr>
            <p:cNvPr id="41" name="TextBox 58">
              <a:extLst>
                <a:ext uri="{FF2B5EF4-FFF2-40B4-BE49-F238E27FC236}">
                  <a16:creationId xmlns:a16="http://schemas.microsoft.com/office/drawing/2014/main" id="{14D2B94C-1710-C77D-66A2-AF8307CD7684}"/>
                </a:ext>
              </a:extLst>
            </p:cNvPr>
            <p:cNvSpPr txBox="1"/>
            <p:nvPr/>
          </p:nvSpPr>
          <p:spPr>
            <a:xfrm>
              <a:off x="0" y="48054"/>
              <a:ext cx="1414966" cy="768562"/>
            </a:xfrm>
            <a:prstGeom prst="rect">
              <a:avLst/>
            </a:prstGeom>
          </p:spPr>
          <p:txBody>
            <a:bodyPr lIns="0" tIns="0" rIns="0" bIns="0" rtlCol="0" anchor="t">
              <a:spAutoFit/>
            </a:bodyPr>
            <a:lstStyle/>
            <a:p>
              <a:pPr algn="ctr">
                <a:lnSpc>
                  <a:spcPts val="4480"/>
                </a:lnSpc>
                <a:spcBef>
                  <a:spcPct val="0"/>
                </a:spcBef>
              </a:pPr>
              <a:r>
                <a:rPr lang="en-US" sz="3500" spc="525" dirty="0">
                  <a:solidFill>
                    <a:srgbClr val="EEF2F5"/>
                  </a:solidFill>
                  <a:latin typeface="Aharoni CLM Bold"/>
                </a:rPr>
                <a:t>04</a:t>
              </a:r>
            </a:p>
          </p:txBody>
        </p:sp>
      </p:grpSp>
      <p:pic>
        <p:nvPicPr>
          <p:cNvPr id="48" name="图片 47">
            <a:extLst>
              <a:ext uri="{FF2B5EF4-FFF2-40B4-BE49-F238E27FC236}">
                <a16:creationId xmlns:a16="http://schemas.microsoft.com/office/drawing/2014/main" id="{4C288CEF-07B5-7E61-CB22-46B4DF10A07C}"/>
              </a:ext>
            </a:extLst>
          </p:cNvPr>
          <p:cNvPicPr>
            <a:picLocks noChangeAspect="1"/>
          </p:cNvPicPr>
          <p:nvPr/>
        </p:nvPicPr>
        <p:blipFill>
          <a:blip r:embed="rId8"/>
          <a:stretch>
            <a:fillRect/>
          </a:stretch>
        </p:blipFill>
        <p:spPr>
          <a:xfrm>
            <a:off x="4425983" y="5678949"/>
            <a:ext cx="12668901" cy="3949903"/>
          </a:xfrm>
          <a:prstGeom prst="rect">
            <a:avLst/>
          </a:prstGeom>
        </p:spPr>
      </p:pic>
    </p:spTree>
    <p:extLst>
      <p:ext uri="{BB962C8B-B14F-4D97-AF65-F5344CB8AC3E}">
        <p14:creationId xmlns:p14="http://schemas.microsoft.com/office/powerpoint/2010/main" val="4204374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326853" cy="10287000"/>
            <a:chOff x="0" y="0"/>
            <a:chExt cx="876208" cy="2709333"/>
          </a:xfrm>
        </p:grpSpPr>
        <p:sp>
          <p:nvSpPr>
            <p:cNvPr id="3" name="Freeform 3"/>
            <p:cNvSpPr/>
            <p:nvPr/>
          </p:nvSpPr>
          <p:spPr>
            <a:xfrm>
              <a:off x="0" y="0"/>
              <a:ext cx="876208" cy="2709333"/>
            </a:xfrm>
            <a:custGeom>
              <a:avLst/>
              <a:gdLst/>
              <a:ahLst/>
              <a:cxnLst/>
              <a:rect l="l" t="t" r="r" b="b"/>
              <a:pathLst>
                <a:path w="876208" h="2709333">
                  <a:moveTo>
                    <a:pt x="0" y="0"/>
                  </a:moveTo>
                  <a:lnTo>
                    <a:pt x="876208" y="0"/>
                  </a:lnTo>
                  <a:lnTo>
                    <a:pt x="876208" y="2709333"/>
                  </a:lnTo>
                  <a:lnTo>
                    <a:pt x="0" y="2709333"/>
                  </a:lnTo>
                  <a:close/>
                </a:path>
              </a:pathLst>
            </a:custGeom>
            <a:solidFill>
              <a:srgbClr val="30437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754669"/>
            <a:ext cx="1167893" cy="1167893"/>
            <a:chOff x="0" y="0"/>
            <a:chExt cx="1557191" cy="1557191"/>
          </a:xfrm>
        </p:grpSpPr>
        <p:grpSp>
          <p:nvGrpSpPr>
            <p:cNvPr id="6" name="Group 6"/>
            <p:cNvGrpSpPr>
              <a:grpSpLocks noChangeAspect="1"/>
            </p:cNvGrpSpPr>
            <p:nvPr/>
          </p:nvGrpSpPr>
          <p:grpSpPr>
            <a:xfrm>
              <a:off x="0" y="0"/>
              <a:ext cx="1557191" cy="1557191"/>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639" y="54639"/>
              <a:ext cx="1447913" cy="144791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52546" y="589542"/>
              <a:ext cx="852099" cy="707231"/>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45572" y="437009"/>
              <a:ext cx="466046" cy="618252"/>
            </a:xfrm>
            <a:prstGeom prst="rect">
              <a:avLst/>
            </a:prstGeom>
          </p:spPr>
        </p:pic>
      </p:grpSp>
      <p:sp>
        <p:nvSpPr>
          <p:cNvPr id="13" name="AutoShape 13"/>
          <p:cNvSpPr/>
          <p:nvPr/>
        </p:nvSpPr>
        <p:spPr>
          <a:xfrm>
            <a:off x="-9525" y="4356315"/>
            <a:ext cx="3336378" cy="0"/>
          </a:xfrm>
          <a:prstGeom prst="line">
            <a:avLst/>
          </a:prstGeom>
          <a:ln w="19050" cap="flat">
            <a:solidFill>
              <a:srgbClr val="EEF2F5"/>
            </a:solidFill>
            <a:prstDash val="solid"/>
            <a:headEnd type="none" w="sm" len="sm"/>
            <a:tailEnd type="none" w="sm" len="sm"/>
          </a:ln>
        </p:spPr>
      </p:sp>
      <p:sp>
        <p:nvSpPr>
          <p:cNvPr id="14" name="AutoShape 14"/>
          <p:cNvSpPr/>
          <p:nvPr/>
        </p:nvSpPr>
        <p:spPr>
          <a:xfrm>
            <a:off x="-9525" y="5397164"/>
            <a:ext cx="3336378" cy="0"/>
          </a:xfrm>
          <a:prstGeom prst="line">
            <a:avLst/>
          </a:prstGeom>
          <a:ln w="19050" cap="flat">
            <a:solidFill>
              <a:srgbClr val="EEF2F5"/>
            </a:solidFill>
            <a:prstDash val="solid"/>
            <a:headEnd type="none" w="sm" len="sm"/>
            <a:tailEnd type="none" w="sm" len="sm"/>
          </a:ln>
        </p:spPr>
      </p:sp>
      <p:sp>
        <p:nvSpPr>
          <p:cNvPr id="15" name="AutoShape 15"/>
          <p:cNvSpPr/>
          <p:nvPr/>
        </p:nvSpPr>
        <p:spPr>
          <a:xfrm>
            <a:off x="-9525" y="6438013"/>
            <a:ext cx="3336378" cy="0"/>
          </a:xfrm>
          <a:prstGeom prst="line">
            <a:avLst/>
          </a:prstGeom>
          <a:ln w="19050" cap="flat">
            <a:solidFill>
              <a:srgbClr val="EEF2F5"/>
            </a:solidFill>
            <a:prstDash val="solid"/>
            <a:headEnd type="none" w="sm" len="sm"/>
            <a:tailEnd type="none" w="sm" len="sm"/>
          </a:ln>
        </p:spPr>
      </p:sp>
      <p:sp>
        <p:nvSpPr>
          <p:cNvPr id="16" name="AutoShape 16"/>
          <p:cNvSpPr/>
          <p:nvPr/>
        </p:nvSpPr>
        <p:spPr>
          <a:xfrm>
            <a:off x="-9525" y="7478862"/>
            <a:ext cx="3336378" cy="0"/>
          </a:xfrm>
          <a:prstGeom prst="line">
            <a:avLst/>
          </a:prstGeom>
          <a:ln w="19050" cap="flat">
            <a:solidFill>
              <a:srgbClr val="EEF2F5"/>
            </a:solidFill>
            <a:prstDash val="solid"/>
            <a:headEnd type="none" w="sm" len="sm"/>
            <a:tailEnd type="none" w="sm" len="sm"/>
          </a:ln>
        </p:spPr>
      </p:sp>
      <p:sp>
        <p:nvSpPr>
          <p:cNvPr id="17" name="AutoShape 17"/>
          <p:cNvSpPr/>
          <p:nvPr/>
        </p:nvSpPr>
        <p:spPr>
          <a:xfrm>
            <a:off x="-9525" y="8519711"/>
            <a:ext cx="3336378" cy="0"/>
          </a:xfrm>
          <a:prstGeom prst="line">
            <a:avLst/>
          </a:prstGeom>
          <a:ln w="19050" cap="flat">
            <a:solidFill>
              <a:srgbClr val="EEF2F5"/>
            </a:solidFill>
            <a:prstDash val="solid"/>
            <a:headEnd type="none" w="sm" len="sm"/>
            <a:tailEnd type="none" w="sm" len="sm"/>
          </a:ln>
        </p:spPr>
      </p:sp>
      <p:grpSp>
        <p:nvGrpSpPr>
          <p:cNvPr id="18" name="Group 18"/>
          <p:cNvGrpSpPr/>
          <p:nvPr/>
        </p:nvGrpSpPr>
        <p:grpSpPr>
          <a:xfrm rot="-5400000">
            <a:off x="1371942" y="1940999"/>
            <a:ext cx="1054911" cy="3798794"/>
            <a:chOff x="0" y="0"/>
            <a:chExt cx="277837" cy="1000505"/>
          </a:xfrm>
        </p:grpSpPr>
        <p:sp>
          <p:nvSpPr>
            <p:cNvPr id="19" name="Freeform 19"/>
            <p:cNvSpPr/>
            <p:nvPr/>
          </p:nvSpPr>
          <p:spPr>
            <a:xfrm>
              <a:off x="0" y="0"/>
              <a:ext cx="277837" cy="1000505"/>
            </a:xfrm>
            <a:custGeom>
              <a:avLst/>
              <a:gdLst/>
              <a:ahLst/>
              <a:cxnLst/>
              <a:rect l="l" t="t" r="r" b="b"/>
              <a:pathLst>
                <a:path w="277837" h="1000505">
                  <a:moveTo>
                    <a:pt x="277837" y="0"/>
                  </a:moveTo>
                  <a:lnTo>
                    <a:pt x="277837" y="886205"/>
                  </a:lnTo>
                  <a:lnTo>
                    <a:pt x="138918" y="1000505"/>
                  </a:lnTo>
                  <a:lnTo>
                    <a:pt x="0" y="886205"/>
                  </a:lnTo>
                  <a:lnTo>
                    <a:pt x="0" y="0"/>
                  </a:lnTo>
                  <a:lnTo>
                    <a:pt x="277837" y="0"/>
                  </a:lnTo>
                  <a:close/>
                </a:path>
              </a:pathLst>
            </a:custGeom>
            <a:solidFill>
              <a:srgbClr val="FFFFFF"/>
            </a:solidFill>
          </p:spPr>
        </p:sp>
        <p:sp>
          <p:nvSpPr>
            <p:cNvPr id="20" name="TextBox 20"/>
            <p:cNvSpPr txBox="1"/>
            <p:nvPr/>
          </p:nvSpPr>
          <p:spPr>
            <a:xfrm>
              <a:off x="0" y="-47625"/>
              <a:ext cx="635000" cy="74612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620398" y="2547656"/>
            <a:ext cx="2086058" cy="393700"/>
          </a:xfrm>
          <a:prstGeom prst="rect">
            <a:avLst/>
          </a:prstGeom>
        </p:spPr>
        <p:txBody>
          <a:bodyPr lIns="0" tIns="0" rIns="0" bIns="0" rtlCol="0" anchor="t">
            <a:spAutoFit/>
          </a:bodyPr>
          <a:lstStyle/>
          <a:p>
            <a:pPr marL="0" lvl="0" indent="0" algn="ctr">
              <a:lnSpc>
                <a:spcPts val="3199"/>
              </a:lnSpc>
              <a:spcBef>
                <a:spcPct val="0"/>
              </a:spcBef>
            </a:pPr>
            <a:r>
              <a:rPr lang="zh-CN" altLang="en-US" sz="2499" u="none" spc="499" dirty="0">
                <a:solidFill>
                  <a:srgbClr val="EEF2F5"/>
                </a:solidFill>
                <a:ea typeface="思源黑体 Bold"/>
              </a:rPr>
              <a:t>数据获取</a:t>
            </a:r>
            <a:endParaRPr lang="en-US" sz="2499" u="none" spc="499" dirty="0">
              <a:solidFill>
                <a:srgbClr val="EEF2F5"/>
              </a:solidFill>
              <a:ea typeface="思源黑体 Bold"/>
            </a:endParaRPr>
          </a:p>
        </p:txBody>
      </p:sp>
      <p:sp>
        <p:nvSpPr>
          <p:cNvPr id="34" name="TextBox 34"/>
          <p:cNvSpPr txBox="1"/>
          <p:nvPr/>
        </p:nvSpPr>
        <p:spPr>
          <a:xfrm>
            <a:off x="480459" y="3576660"/>
            <a:ext cx="2465703" cy="500458"/>
          </a:xfrm>
          <a:prstGeom prst="rect">
            <a:avLst/>
          </a:prstGeom>
        </p:spPr>
        <p:txBody>
          <a:bodyPr wrap="square" lIns="0" tIns="0" rIns="0" bIns="0" rtlCol="0" anchor="t">
            <a:spAutoFit/>
          </a:bodyPr>
          <a:lstStyle/>
          <a:p>
            <a:pPr marL="0" lvl="0" indent="0" algn="ctr">
              <a:lnSpc>
                <a:spcPts val="4096"/>
              </a:lnSpc>
              <a:spcBef>
                <a:spcPct val="0"/>
              </a:spcBef>
            </a:pPr>
            <a:r>
              <a:rPr lang="zh-CN" altLang="en-US" sz="3200" spc="640" dirty="0">
                <a:solidFill>
                  <a:srgbClr val="304370"/>
                </a:solidFill>
                <a:ea typeface="思源黑体-粗体 Bold"/>
              </a:rPr>
              <a:t>数据预处理</a:t>
            </a:r>
            <a:endParaRPr lang="en-US" sz="3200" u="none" spc="640" dirty="0">
              <a:solidFill>
                <a:srgbClr val="304370"/>
              </a:solidFill>
              <a:ea typeface="思源黑体-粗体 Bold"/>
            </a:endParaRPr>
          </a:p>
        </p:txBody>
      </p:sp>
      <p:sp>
        <p:nvSpPr>
          <p:cNvPr id="35" name="TextBox 35"/>
          <p:cNvSpPr txBox="1"/>
          <p:nvPr/>
        </p:nvSpPr>
        <p:spPr>
          <a:xfrm>
            <a:off x="497841" y="4662003"/>
            <a:ext cx="2325764"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时间序列预测</a:t>
            </a:r>
            <a:endParaRPr lang="en-US" sz="2499" spc="499" dirty="0">
              <a:solidFill>
                <a:srgbClr val="EEF2F5"/>
              </a:solidFill>
              <a:ea typeface="思源黑体 Bold"/>
            </a:endParaRPr>
          </a:p>
        </p:txBody>
      </p:sp>
      <p:sp>
        <p:nvSpPr>
          <p:cNvPr id="37" name="TextBox 37"/>
          <p:cNvSpPr txBox="1"/>
          <p:nvPr/>
        </p:nvSpPr>
        <p:spPr>
          <a:xfrm>
            <a:off x="620398" y="6754338"/>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回归分析</a:t>
            </a:r>
            <a:endParaRPr lang="en-US" sz="2499" spc="499" dirty="0">
              <a:solidFill>
                <a:srgbClr val="EEF2F5"/>
              </a:solidFill>
              <a:ea typeface="思源黑体 Bold"/>
            </a:endParaRPr>
          </a:p>
        </p:txBody>
      </p:sp>
      <p:sp>
        <p:nvSpPr>
          <p:cNvPr id="38" name="TextBox 38"/>
          <p:cNvSpPr txBox="1"/>
          <p:nvPr/>
        </p:nvSpPr>
        <p:spPr>
          <a:xfrm>
            <a:off x="620398" y="7800452"/>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统计结论</a:t>
            </a:r>
            <a:endParaRPr lang="en-US" sz="2499" spc="499" dirty="0">
              <a:solidFill>
                <a:srgbClr val="EEF2F5"/>
              </a:solidFill>
              <a:ea typeface="思源黑体 Bold"/>
            </a:endParaRPr>
          </a:p>
        </p:txBody>
      </p:sp>
      <p:sp>
        <p:nvSpPr>
          <p:cNvPr id="39" name="TextBox 39"/>
          <p:cNvSpPr txBox="1"/>
          <p:nvPr/>
        </p:nvSpPr>
        <p:spPr>
          <a:xfrm>
            <a:off x="620398" y="8846566"/>
            <a:ext cx="2086058" cy="393700"/>
          </a:xfrm>
          <a:prstGeom prst="rect">
            <a:avLst/>
          </a:prstGeom>
        </p:spPr>
        <p:txBody>
          <a:bodyPr lIns="0" tIns="0" rIns="0" bIns="0" rtlCol="0" anchor="t">
            <a:spAutoFit/>
          </a:bodyPr>
          <a:lstStyle/>
          <a:p>
            <a:pPr algn="ctr">
              <a:lnSpc>
                <a:spcPts val="3199"/>
              </a:lnSpc>
            </a:pPr>
            <a:r>
              <a:rPr lang="zh-CN" altLang="en-US" sz="2499" spc="499" dirty="0">
                <a:solidFill>
                  <a:srgbClr val="EEF2F5"/>
                </a:solidFill>
                <a:ea typeface="思源黑体 Bold"/>
              </a:rPr>
              <a:t>实验总结</a:t>
            </a:r>
            <a:endParaRPr lang="en-US" sz="2499" spc="499" dirty="0">
              <a:solidFill>
                <a:srgbClr val="EEF2F5"/>
              </a:solidFill>
              <a:ea typeface="思源黑体 Bold"/>
            </a:endParaRPr>
          </a:p>
        </p:txBody>
      </p:sp>
      <p:sp>
        <p:nvSpPr>
          <p:cNvPr id="40" name="TextBox 40"/>
          <p:cNvSpPr txBox="1"/>
          <p:nvPr/>
        </p:nvSpPr>
        <p:spPr>
          <a:xfrm>
            <a:off x="4425983" y="1000125"/>
            <a:ext cx="12228407" cy="492379"/>
          </a:xfrm>
          <a:prstGeom prst="rect">
            <a:avLst/>
          </a:prstGeom>
        </p:spPr>
        <p:txBody>
          <a:bodyPr lIns="0" tIns="0" rIns="0" bIns="0" rtlCol="0" anchor="t">
            <a:spAutoFit/>
          </a:bodyPr>
          <a:lstStyle/>
          <a:p>
            <a:pPr>
              <a:lnSpc>
                <a:spcPts val="3968"/>
              </a:lnSpc>
              <a:spcBef>
                <a:spcPct val="0"/>
              </a:spcBef>
            </a:pPr>
            <a:r>
              <a:rPr lang="en-US" sz="3100" spc="310" dirty="0">
                <a:solidFill>
                  <a:srgbClr val="003070"/>
                </a:solidFill>
                <a:latin typeface="思源黑体-粗体 Bold" panose="02010600030101010101" charset="-122"/>
                <a:ea typeface="思源黑体-粗体 Bold" panose="02010600030101010101" charset="-122"/>
              </a:rPr>
              <a:t>4. </a:t>
            </a:r>
            <a:r>
              <a:rPr lang="zh-CN" altLang="en-US" sz="3100" spc="310" dirty="0">
                <a:solidFill>
                  <a:srgbClr val="003070"/>
                </a:solidFill>
                <a:latin typeface="思源黑体-粗体 Bold" panose="02010600030101010101" charset="-122"/>
                <a:ea typeface="思源黑体-粗体 Bold" panose="02010600030101010101" charset="-122"/>
              </a:rPr>
              <a:t>正态检验</a:t>
            </a:r>
            <a:endParaRPr lang="en-US" sz="3100" spc="310" dirty="0">
              <a:solidFill>
                <a:srgbClr val="003070"/>
              </a:solidFill>
              <a:latin typeface="思源黑体-粗体 Bold" panose="02010600030101010101" charset="-122"/>
              <a:ea typeface="思源黑体-粗体 Bold" panose="02010600030101010101" charset="-122"/>
            </a:endParaRPr>
          </a:p>
        </p:txBody>
      </p:sp>
      <p:sp>
        <p:nvSpPr>
          <p:cNvPr id="51" name="TextBox 24">
            <a:extLst>
              <a:ext uri="{FF2B5EF4-FFF2-40B4-BE49-F238E27FC236}">
                <a16:creationId xmlns:a16="http://schemas.microsoft.com/office/drawing/2014/main" id="{038930F7-B65D-F2A2-2C66-B5E01691AFA9}"/>
              </a:ext>
            </a:extLst>
          </p:cNvPr>
          <p:cNvSpPr txBox="1"/>
          <p:nvPr/>
        </p:nvSpPr>
        <p:spPr>
          <a:xfrm>
            <a:off x="482963" y="5707604"/>
            <a:ext cx="2351402" cy="390620"/>
          </a:xfrm>
          <a:prstGeom prst="rect">
            <a:avLst/>
          </a:prstGeom>
        </p:spPr>
        <p:txBody>
          <a:bodyPr wrap="square" lIns="0" tIns="0" rIns="0" bIns="0" rtlCol="0" anchor="t">
            <a:spAutoFit/>
          </a:bodyPr>
          <a:lstStyle/>
          <a:p>
            <a:pPr algn="ctr">
              <a:lnSpc>
                <a:spcPts val="3199"/>
              </a:lnSpc>
            </a:pPr>
            <a:r>
              <a:rPr lang="zh-CN" altLang="en-US" sz="2499" spc="499" dirty="0">
                <a:solidFill>
                  <a:srgbClr val="EEF2F5"/>
                </a:solidFill>
                <a:ea typeface="思源黑体 Bold"/>
              </a:rPr>
              <a:t>预测结果对比</a:t>
            </a:r>
            <a:endParaRPr lang="en-US" altLang="zh-CN" sz="2499" spc="499" dirty="0">
              <a:solidFill>
                <a:srgbClr val="EEF2F5"/>
              </a:solidFill>
              <a:ea typeface="思源黑体 Bold"/>
            </a:endParaRPr>
          </a:p>
        </p:txBody>
      </p:sp>
      <p:grpSp>
        <p:nvGrpSpPr>
          <p:cNvPr id="9" name="Group 20">
            <a:extLst>
              <a:ext uri="{FF2B5EF4-FFF2-40B4-BE49-F238E27FC236}">
                <a16:creationId xmlns:a16="http://schemas.microsoft.com/office/drawing/2014/main" id="{0F03CACE-B3F2-2ED5-ADFF-FEDF4A77DB98}"/>
              </a:ext>
            </a:extLst>
          </p:cNvPr>
          <p:cNvGrpSpPr/>
          <p:nvPr/>
        </p:nvGrpSpPr>
        <p:grpSpPr>
          <a:xfrm>
            <a:off x="6308068" y="7148038"/>
            <a:ext cx="3027440" cy="1858476"/>
            <a:chOff x="0" y="0"/>
            <a:chExt cx="812800" cy="498959"/>
          </a:xfrm>
        </p:grpSpPr>
        <p:sp>
          <p:nvSpPr>
            <p:cNvPr id="10" name="Freeform 21">
              <a:extLst>
                <a:ext uri="{FF2B5EF4-FFF2-40B4-BE49-F238E27FC236}">
                  <a16:creationId xmlns:a16="http://schemas.microsoft.com/office/drawing/2014/main" id="{568C2F42-2F66-62D9-272A-47BBF53FA9C1}"/>
                </a:ext>
              </a:extLst>
            </p:cNvPr>
            <p:cNvSpPr/>
            <p:nvPr/>
          </p:nvSpPr>
          <p:spPr>
            <a:xfrm>
              <a:off x="0" y="0"/>
              <a:ext cx="812800" cy="498959"/>
            </a:xfrm>
            <a:custGeom>
              <a:avLst/>
              <a:gdLst/>
              <a:ahLst/>
              <a:cxnLst/>
              <a:rect l="l" t="t" r="r" b="b"/>
              <a:pathLst>
                <a:path w="812800" h="498959">
                  <a:moveTo>
                    <a:pt x="0" y="0"/>
                  </a:moveTo>
                  <a:lnTo>
                    <a:pt x="812800" y="0"/>
                  </a:lnTo>
                  <a:lnTo>
                    <a:pt x="812800" y="498959"/>
                  </a:lnTo>
                  <a:lnTo>
                    <a:pt x="0" y="498959"/>
                  </a:lnTo>
                  <a:close/>
                </a:path>
              </a:pathLst>
            </a:custGeom>
            <a:solidFill>
              <a:srgbClr val="AAC2E2"/>
            </a:solidFill>
          </p:spPr>
        </p:sp>
        <p:sp>
          <p:nvSpPr>
            <p:cNvPr id="36" name="TextBox 22">
              <a:extLst>
                <a:ext uri="{FF2B5EF4-FFF2-40B4-BE49-F238E27FC236}">
                  <a16:creationId xmlns:a16="http://schemas.microsoft.com/office/drawing/2014/main" id="{272B047C-14BF-79C0-93AC-A6436D48BC8C}"/>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50" name="Group 23">
            <a:extLst>
              <a:ext uri="{FF2B5EF4-FFF2-40B4-BE49-F238E27FC236}">
                <a16:creationId xmlns:a16="http://schemas.microsoft.com/office/drawing/2014/main" id="{F63C730E-FCA3-A3A2-F889-381BD8441E23}"/>
              </a:ext>
            </a:extLst>
          </p:cNvPr>
          <p:cNvGrpSpPr/>
          <p:nvPr/>
        </p:nvGrpSpPr>
        <p:grpSpPr>
          <a:xfrm>
            <a:off x="9448800" y="7148038"/>
            <a:ext cx="3027440" cy="1858476"/>
            <a:chOff x="0" y="0"/>
            <a:chExt cx="812800" cy="498959"/>
          </a:xfrm>
        </p:grpSpPr>
        <p:sp>
          <p:nvSpPr>
            <p:cNvPr id="52" name="Freeform 24">
              <a:extLst>
                <a:ext uri="{FF2B5EF4-FFF2-40B4-BE49-F238E27FC236}">
                  <a16:creationId xmlns:a16="http://schemas.microsoft.com/office/drawing/2014/main" id="{EEB31B3A-60CA-47FB-43EC-6350A34C996C}"/>
                </a:ext>
              </a:extLst>
            </p:cNvPr>
            <p:cNvSpPr/>
            <p:nvPr/>
          </p:nvSpPr>
          <p:spPr>
            <a:xfrm>
              <a:off x="0" y="0"/>
              <a:ext cx="812800" cy="498959"/>
            </a:xfrm>
            <a:custGeom>
              <a:avLst/>
              <a:gdLst/>
              <a:ahLst/>
              <a:cxnLst/>
              <a:rect l="l" t="t" r="r" b="b"/>
              <a:pathLst>
                <a:path w="812800" h="498959">
                  <a:moveTo>
                    <a:pt x="0" y="0"/>
                  </a:moveTo>
                  <a:lnTo>
                    <a:pt x="812800" y="0"/>
                  </a:lnTo>
                  <a:lnTo>
                    <a:pt x="812800" y="498959"/>
                  </a:lnTo>
                  <a:lnTo>
                    <a:pt x="0" y="498959"/>
                  </a:lnTo>
                  <a:close/>
                </a:path>
              </a:pathLst>
            </a:custGeom>
            <a:solidFill>
              <a:srgbClr val="AAC2E2"/>
            </a:solidFill>
          </p:spPr>
        </p:sp>
        <p:sp>
          <p:nvSpPr>
            <p:cNvPr id="53" name="TextBox 25">
              <a:extLst>
                <a:ext uri="{FF2B5EF4-FFF2-40B4-BE49-F238E27FC236}">
                  <a16:creationId xmlns:a16="http://schemas.microsoft.com/office/drawing/2014/main" id="{603BD418-EB9E-E310-3A3E-0ECD524FA75E}"/>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grpSp>
        <p:nvGrpSpPr>
          <p:cNvPr id="57" name="Group 37">
            <a:extLst>
              <a:ext uri="{FF2B5EF4-FFF2-40B4-BE49-F238E27FC236}">
                <a16:creationId xmlns:a16="http://schemas.microsoft.com/office/drawing/2014/main" id="{BEFDE3EC-DCE2-74D1-E9EB-A0E809E3E526}"/>
              </a:ext>
            </a:extLst>
          </p:cNvPr>
          <p:cNvGrpSpPr/>
          <p:nvPr/>
        </p:nvGrpSpPr>
        <p:grpSpPr>
          <a:xfrm>
            <a:off x="12598676" y="7148038"/>
            <a:ext cx="3027440" cy="1858476"/>
            <a:chOff x="0" y="0"/>
            <a:chExt cx="812800" cy="498959"/>
          </a:xfrm>
        </p:grpSpPr>
        <p:sp>
          <p:nvSpPr>
            <p:cNvPr id="58" name="Freeform 38">
              <a:extLst>
                <a:ext uri="{FF2B5EF4-FFF2-40B4-BE49-F238E27FC236}">
                  <a16:creationId xmlns:a16="http://schemas.microsoft.com/office/drawing/2014/main" id="{297E6E29-F099-C1FE-AB34-A53F0A577141}"/>
                </a:ext>
              </a:extLst>
            </p:cNvPr>
            <p:cNvSpPr/>
            <p:nvPr/>
          </p:nvSpPr>
          <p:spPr>
            <a:xfrm>
              <a:off x="0" y="0"/>
              <a:ext cx="812800" cy="498959"/>
            </a:xfrm>
            <a:custGeom>
              <a:avLst/>
              <a:gdLst/>
              <a:ahLst/>
              <a:cxnLst/>
              <a:rect l="l" t="t" r="r" b="b"/>
              <a:pathLst>
                <a:path w="812800" h="498959">
                  <a:moveTo>
                    <a:pt x="0" y="0"/>
                  </a:moveTo>
                  <a:lnTo>
                    <a:pt x="812800" y="0"/>
                  </a:lnTo>
                  <a:lnTo>
                    <a:pt x="812800" y="498959"/>
                  </a:lnTo>
                  <a:lnTo>
                    <a:pt x="0" y="498959"/>
                  </a:lnTo>
                  <a:close/>
                </a:path>
              </a:pathLst>
            </a:custGeom>
            <a:solidFill>
              <a:srgbClr val="AAC2E2"/>
            </a:solidFill>
          </p:spPr>
        </p:sp>
        <p:sp>
          <p:nvSpPr>
            <p:cNvPr id="59" name="TextBox 39">
              <a:extLst>
                <a:ext uri="{FF2B5EF4-FFF2-40B4-BE49-F238E27FC236}">
                  <a16:creationId xmlns:a16="http://schemas.microsoft.com/office/drawing/2014/main" id="{84038168-3C1C-84DF-A686-F4BC66BC601E}"/>
                </a:ext>
              </a:extLst>
            </p:cNvPr>
            <p:cNvSpPr txBox="1"/>
            <p:nvPr/>
          </p:nvSpPr>
          <p:spPr>
            <a:xfrm>
              <a:off x="0" y="-19050"/>
              <a:ext cx="812800" cy="831850"/>
            </a:xfrm>
            <a:prstGeom prst="rect">
              <a:avLst/>
            </a:prstGeom>
          </p:spPr>
          <p:txBody>
            <a:bodyPr lIns="50800" tIns="50800" rIns="50800" bIns="50800" rtlCol="0" anchor="ctr"/>
            <a:lstStyle/>
            <a:p>
              <a:pPr algn="ctr">
                <a:lnSpc>
                  <a:spcPts val="3199"/>
                </a:lnSpc>
              </a:pPr>
              <a:endParaRPr/>
            </a:p>
          </p:txBody>
        </p:sp>
      </p:grpSp>
      <p:sp>
        <p:nvSpPr>
          <p:cNvPr id="60" name="TextBox 44">
            <a:extLst>
              <a:ext uri="{FF2B5EF4-FFF2-40B4-BE49-F238E27FC236}">
                <a16:creationId xmlns:a16="http://schemas.microsoft.com/office/drawing/2014/main" id="{D4E1713A-29D4-1208-38FB-29C264C7B36F}"/>
              </a:ext>
            </a:extLst>
          </p:cNvPr>
          <p:cNvSpPr txBox="1"/>
          <p:nvPr/>
        </p:nvSpPr>
        <p:spPr>
          <a:xfrm>
            <a:off x="9653593" y="8018343"/>
            <a:ext cx="2617854" cy="703847"/>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取对数或根号</a:t>
            </a:r>
          </a:p>
          <a:p>
            <a:pPr marL="345439" lvl="1" indent="-172720">
              <a:lnSpc>
                <a:spcPts val="2879"/>
              </a:lnSpc>
              <a:buFont typeface="Arial"/>
              <a:buChar char="•"/>
            </a:pPr>
            <a:r>
              <a:rPr lang="en-US" sz="1599" spc="159" dirty="0">
                <a:solidFill>
                  <a:srgbClr val="000000"/>
                </a:solidFill>
                <a:ea typeface="思源黑体"/>
              </a:rPr>
              <a:t>B</a:t>
            </a:r>
            <a:r>
              <a:rPr lang="en-US" altLang="zh-CN" sz="1599" spc="159" dirty="0">
                <a:solidFill>
                  <a:srgbClr val="000000"/>
                </a:solidFill>
                <a:ea typeface="思源黑体"/>
              </a:rPr>
              <a:t>ox-Cox</a:t>
            </a:r>
            <a:r>
              <a:rPr lang="zh-CN" altLang="en-US" sz="1599" spc="159" dirty="0">
                <a:solidFill>
                  <a:srgbClr val="000000"/>
                </a:solidFill>
                <a:ea typeface="思源黑体"/>
              </a:rPr>
              <a:t>变换</a:t>
            </a:r>
            <a:endParaRPr lang="en-US" sz="1599" spc="159" dirty="0">
              <a:solidFill>
                <a:srgbClr val="000000"/>
              </a:solidFill>
              <a:ea typeface="思源黑体"/>
            </a:endParaRPr>
          </a:p>
        </p:txBody>
      </p:sp>
      <p:grpSp>
        <p:nvGrpSpPr>
          <p:cNvPr id="61" name="Group 45">
            <a:extLst>
              <a:ext uri="{FF2B5EF4-FFF2-40B4-BE49-F238E27FC236}">
                <a16:creationId xmlns:a16="http://schemas.microsoft.com/office/drawing/2014/main" id="{1A30B19C-6A3E-16A1-9A23-13274E239E4E}"/>
              </a:ext>
            </a:extLst>
          </p:cNvPr>
          <p:cNvGrpSpPr/>
          <p:nvPr/>
        </p:nvGrpSpPr>
        <p:grpSpPr>
          <a:xfrm>
            <a:off x="6512861" y="7443742"/>
            <a:ext cx="2617854" cy="1290354"/>
            <a:chOff x="0" y="-19050"/>
            <a:chExt cx="3490472" cy="1720473"/>
          </a:xfrm>
        </p:grpSpPr>
        <p:sp>
          <p:nvSpPr>
            <p:cNvPr id="62" name="TextBox 46">
              <a:extLst>
                <a:ext uri="{FF2B5EF4-FFF2-40B4-BE49-F238E27FC236}">
                  <a16:creationId xmlns:a16="http://schemas.microsoft.com/office/drawing/2014/main" id="{34449298-E2FF-B239-1AEE-016C9E914FCC}"/>
                </a:ext>
              </a:extLst>
            </p:cNvPr>
            <p:cNvSpPr txBox="1"/>
            <p:nvPr/>
          </p:nvSpPr>
          <p:spPr>
            <a:xfrm>
              <a:off x="0" y="762960"/>
              <a:ext cx="3490472" cy="938463"/>
            </a:xfrm>
            <a:prstGeom prst="rect">
              <a:avLst/>
            </a:prstGeom>
          </p:spPr>
          <p:txBody>
            <a:bodyPr lIns="0" tIns="0" rIns="0" bIns="0" rtlCol="0" anchor="t">
              <a:spAutoFit/>
            </a:bodyPr>
            <a:lstStyle/>
            <a:p>
              <a:pPr marL="345439" lvl="1" indent="-172720">
                <a:lnSpc>
                  <a:spcPts val="2879"/>
                </a:lnSpc>
                <a:buFont typeface="Arial"/>
                <a:buChar char="•"/>
              </a:pPr>
              <a:r>
                <a:rPr lang="zh-CN" altLang="en-US" sz="1599" spc="159" dirty="0">
                  <a:solidFill>
                    <a:srgbClr val="000000"/>
                  </a:solidFill>
                  <a:ea typeface="思源黑体"/>
                </a:rPr>
                <a:t>检验峰度与偏度</a:t>
              </a:r>
              <a:endParaRPr lang="en-US" sz="1599" spc="159" dirty="0">
                <a:solidFill>
                  <a:srgbClr val="000000"/>
                </a:solidFill>
                <a:ea typeface="思源黑体"/>
              </a:endParaRPr>
            </a:p>
            <a:p>
              <a:pPr marL="345439" lvl="1" indent="-172720">
                <a:lnSpc>
                  <a:spcPts val="2879"/>
                </a:lnSpc>
                <a:buFont typeface="Arial"/>
                <a:buChar char="•"/>
              </a:pPr>
              <a:r>
                <a:rPr lang="zh-CN" altLang="en-US" sz="1599" spc="159" dirty="0">
                  <a:solidFill>
                    <a:srgbClr val="000000"/>
                  </a:solidFill>
                  <a:ea typeface="思源黑体"/>
                </a:rPr>
                <a:t>核密度估计（非参检验）</a:t>
              </a:r>
              <a:endParaRPr lang="en-US" sz="1599" spc="159" dirty="0">
                <a:solidFill>
                  <a:srgbClr val="000000"/>
                </a:solidFill>
                <a:ea typeface="思源黑体"/>
              </a:endParaRPr>
            </a:p>
          </p:txBody>
        </p:sp>
        <p:sp>
          <p:nvSpPr>
            <p:cNvPr id="63" name="TextBox 47">
              <a:extLst>
                <a:ext uri="{FF2B5EF4-FFF2-40B4-BE49-F238E27FC236}">
                  <a16:creationId xmlns:a16="http://schemas.microsoft.com/office/drawing/2014/main" id="{341A9E7E-EBA9-2609-568C-80EC0D923771}"/>
                </a:ext>
              </a:extLst>
            </p:cNvPr>
            <p:cNvSpPr txBox="1"/>
            <p:nvPr/>
          </p:nvSpPr>
          <p:spPr>
            <a:xfrm>
              <a:off x="0" y="-19050"/>
              <a:ext cx="3490472" cy="518583"/>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000000"/>
                  </a:solidFill>
                  <a:ea typeface="思源黑体 Bold"/>
                </a:rPr>
                <a:t>正偏态分布</a:t>
              </a:r>
              <a:endParaRPr lang="en-US" sz="2499" spc="374" dirty="0">
                <a:solidFill>
                  <a:srgbClr val="000000"/>
                </a:solidFill>
                <a:ea typeface="思源黑体 Bold"/>
              </a:endParaRPr>
            </a:p>
          </p:txBody>
        </p:sp>
      </p:grpSp>
      <p:sp>
        <p:nvSpPr>
          <p:cNvPr id="64" name="TextBox 52">
            <a:extLst>
              <a:ext uri="{FF2B5EF4-FFF2-40B4-BE49-F238E27FC236}">
                <a16:creationId xmlns:a16="http://schemas.microsoft.com/office/drawing/2014/main" id="{8CA9791F-8704-4F63-2E5B-547B91B6ECA3}"/>
              </a:ext>
            </a:extLst>
          </p:cNvPr>
          <p:cNvSpPr txBox="1"/>
          <p:nvPr/>
        </p:nvSpPr>
        <p:spPr>
          <a:xfrm>
            <a:off x="9653593" y="7448504"/>
            <a:ext cx="2617854" cy="393700"/>
          </a:xfrm>
          <a:prstGeom prst="rect">
            <a:avLst/>
          </a:prstGeom>
        </p:spPr>
        <p:txBody>
          <a:bodyPr lIns="0" tIns="0" rIns="0" bIns="0" rtlCol="0" anchor="t">
            <a:spAutoFit/>
          </a:bodyPr>
          <a:lstStyle/>
          <a:p>
            <a:pPr algn="ctr">
              <a:lnSpc>
                <a:spcPts val="3199"/>
              </a:lnSpc>
              <a:spcBef>
                <a:spcPct val="0"/>
              </a:spcBef>
            </a:pPr>
            <a:r>
              <a:rPr lang="zh-CN" altLang="en-US" sz="2499" spc="374" dirty="0">
                <a:solidFill>
                  <a:srgbClr val="000000"/>
                </a:solidFill>
                <a:ea typeface="思源黑体 Bold"/>
              </a:rPr>
              <a:t>正态化处理</a:t>
            </a:r>
            <a:endParaRPr lang="en-US" sz="2499" spc="374" dirty="0">
              <a:solidFill>
                <a:srgbClr val="000000"/>
              </a:solidFill>
              <a:ea typeface="思源黑体 Bold"/>
            </a:endParaRPr>
          </a:p>
        </p:txBody>
      </p:sp>
      <p:sp>
        <p:nvSpPr>
          <p:cNvPr id="66" name="TextBox 54">
            <a:extLst>
              <a:ext uri="{FF2B5EF4-FFF2-40B4-BE49-F238E27FC236}">
                <a16:creationId xmlns:a16="http://schemas.microsoft.com/office/drawing/2014/main" id="{E5CC192D-A687-E456-D297-D54DC2F06E00}"/>
              </a:ext>
            </a:extLst>
          </p:cNvPr>
          <p:cNvSpPr txBox="1"/>
          <p:nvPr/>
        </p:nvSpPr>
        <p:spPr>
          <a:xfrm>
            <a:off x="12803469" y="8018343"/>
            <a:ext cx="2617854" cy="703847"/>
          </a:xfrm>
          <a:prstGeom prst="rect">
            <a:avLst/>
          </a:prstGeom>
        </p:spPr>
        <p:txBody>
          <a:bodyPr lIns="0" tIns="0" rIns="0" bIns="0" rtlCol="0" anchor="t">
            <a:spAutoFit/>
          </a:bodyPr>
          <a:lstStyle/>
          <a:p>
            <a:pPr marL="345439" lvl="1" indent="-172720">
              <a:lnSpc>
                <a:spcPts val="2879"/>
              </a:lnSpc>
              <a:buFont typeface="Arial"/>
              <a:buChar char="•"/>
            </a:pPr>
            <a:r>
              <a:rPr lang="en-US" sz="1599" spc="159" dirty="0">
                <a:solidFill>
                  <a:srgbClr val="000000"/>
                </a:solidFill>
                <a:latin typeface="思源黑体" panose="02010600030101010101" charset="-122"/>
                <a:ea typeface="思源黑体" panose="02010600030101010101" charset="-122"/>
              </a:rPr>
              <a:t>P-value</a:t>
            </a:r>
            <a:r>
              <a:rPr lang="zh-CN" altLang="en-US" sz="1599" spc="159" dirty="0">
                <a:solidFill>
                  <a:srgbClr val="000000"/>
                </a:solidFill>
                <a:latin typeface="思源黑体" panose="02010600030101010101" charset="-122"/>
                <a:ea typeface="思源黑体" panose="02010600030101010101" charset="-122"/>
              </a:rPr>
              <a:t>大于</a:t>
            </a:r>
            <a:r>
              <a:rPr lang="en-US" altLang="zh-CN" sz="1599" spc="159" dirty="0">
                <a:solidFill>
                  <a:srgbClr val="000000"/>
                </a:solidFill>
                <a:latin typeface="思源黑体" panose="02010600030101010101" charset="-122"/>
                <a:ea typeface="思源黑体" panose="02010600030101010101" charset="-122"/>
              </a:rPr>
              <a:t>0.05</a:t>
            </a:r>
            <a:endParaRPr lang="en-US" sz="1599" spc="159" dirty="0">
              <a:solidFill>
                <a:srgbClr val="000000"/>
              </a:solidFill>
              <a:latin typeface="思源黑体" panose="02010600030101010101" charset="-122"/>
              <a:ea typeface="思源黑体" panose="02010600030101010101" charset="-122"/>
            </a:endParaRPr>
          </a:p>
          <a:p>
            <a:pPr marL="345439" lvl="1" indent="-172720">
              <a:lnSpc>
                <a:spcPts val="2879"/>
              </a:lnSpc>
              <a:buFont typeface="Arial"/>
              <a:buChar char="•"/>
            </a:pPr>
            <a:r>
              <a:rPr lang="zh-CN" altLang="en-US" sz="1599" spc="159" dirty="0">
                <a:solidFill>
                  <a:srgbClr val="000000"/>
                </a:solidFill>
                <a:ea typeface="思源黑体"/>
              </a:rPr>
              <a:t>通过即为正态分布</a:t>
            </a:r>
            <a:endParaRPr lang="en-US" sz="1599" spc="159" dirty="0">
              <a:solidFill>
                <a:srgbClr val="000000"/>
              </a:solidFill>
              <a:ea typeface="思源黑体"/>
            </a:endParaRPr>
          </a:p>
        </p:txBody>
      </p:sp>
      <p:sp>
        <p:nvSpPr>
          <p:cNvPr id="68" name="TextBox 56">
            <a:extLst>
              <a:ext uri="{FF2B5EF4-FFF2-40B4-BE49-F238E27FC236}">
                <a16:creationId xmlns:a16="http://schemas.microsoft.com/office/drawing/2014/main" id="{E858ADC5-B29E-A3A9-C6ED-3F00013A2ADF}"/>
              </a:ext>
            </a:extLst>
          </p:cNvPr>
          <p:cNvSpPr txBox="1"/>
          <p:nvPr/>
        </p:nvSpPr>
        <p:spPr>
          <a:xfrm>
            <a:off x="12803469" y="7448504"/>
            <a:ext cx="2617854" cy="393700"/>
          </a:xfrm>
          <a:prstGeom prst="rect">
            <a:avLst/>
          </a:prstGeom>
        </p:spPr>
        <p:txBody>
          <a:bodyPr lIns="0" tIns="0" rIns="0" bIns="0" rtlCol="0" anchor="t">
            <a:spAutoFit/>
          </a:bodyPr>
          <a:lstStyle/>
          <a:p>
            <a:pPr algn="ctr">
              <a:lnSpc>
                <a:spcPts val="3199"/>
              </a:lnSpc>
              <a:spcBef>
                <a:spcPct val="0"/>
              </a:spcBef>
            </a:pPr>
            <a:r>
              <a:rPr lang="en-US" sz="2499" spc="374" dirty="0">
                <a:solidFill>
                  <a:srgbClr val="000000"/>
                </a:solidFill>
                <a:latin typeface="思源黑体 Bold" panose="02010600030101010101" charset="-122"/>
                <a:ea typeface="思源黑体 Bold" panose="02010600030101010101" charset="-122"/>
              </a:rPr>
              <a:t>S-W</a:t>
            </a:r>
            <a:r>
              <a:rPr lang="zh-CN" altLang="en-US" sz="2499" spc="374" dirty="0">
                <a:solidFill>
                  <a:srgbClr val="000000"/>
                </a:solidFill>
                <a:latin typeface="思源黑体 Bold" panose="02010600030101010101" charset="-122"/>
                <a:ea typeface="思源黑体 Bold" panose="02010600030101010101" charset="-122"/>
              </a:rPr>
              <a:t>检验</a:t>
            </a:r>
            <a:endParaRPr lang="en-US" sz="2499" spc="374" dirty="0">
              <a:solidFill>
                <a:srgbClr val="000000"/>
              </a:solidFill>
              <a:latin typeface="思源黑体 Bold" panose="02010600030101010101" charset="-122"/>
              <a:ea typeface="思源黑体 Bold" panose="02010600030101010101" charset="-122"/>
            </a:endParaRPr>
          </a:p>
        </p:txBody>
      </p:sp>
      <p:pic>
        <p:nvPicPr>
          <p:cNvPr id="69" name="图片 68">
            <a:extLst>
              <a:ext uri="{FF2B5EF4-FFF2-40B4-BE49-F238E27FC236}">
                <a16:creationId xmlns:a16="http://schemas.microsoft.com/office/drawing/2014/main" id="{E04A9DD0-86B7-A59F-45E4-C4A9A5A92936}"/>
              </a:ext>
            </a:extLst>
          </p:cNvPr>
          <p:cNvPicPr>
            <a:picLocks noChangeAspect="1"/>
          </p:cNvPicPr>
          <p:nvPr/>
        </p:nvPicPr>
        <p:blipFill>
          <a:blip r:embed="rId8"/>
          <a:stretch>
            <a:fillRect/>
          </a:stretch>
        </p:blipFill>
        <p:spPr>
          <a:xfrm>
            <a:off x="4600422" y="1783138"/>
            <a:ext cx="12053968" cy="4855070"/>
          </a:xfrm>
          <a:prstGeom prst="rect">
            <a:avLst/>
          </a:prstGeom>
          <a:ln>
            <a:noFill/>
          </a:ln>
        </p:spPr>
      </p:pic>
    </p:spTree>
    <p:extLst>
      <p:ext uri="{BB962C8B-B14F-4D97-AF65-F5344CB8AC3E}">
        <p14:creationId xmlns:p14="http://schemas.microsoft.com/office/powerpoint/2010/main" val="3446645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915</TotalTime>
  <Words>2084</Words>
  <Application>Microsoft Office PowerPoint</Application>
  <PresentationFormat>自定义</PresentationFormat>
  <Paragraphs>388</Paragraphs>
  <Slides>32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Aharoni CLM Bold</vt:lpstr>
      <vt:lpstr>思源黑体-粗体 Bold</vt:lpstr>
      <vt:lpstr>思源黑体 Bold</vt:lpstr>
      <vt:lpstr>Arial</vt:lpstr>
      <vt:lpstr>思源黑体</vt:lpstr>
      <vt:lpstr>思源黑体-超粗体 Bold</vt:lpstr>
      <vt:lpstr>宋体</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蓝白色理工科课堂汇报展示大标题校园分享中文演示文稿</dc:title>
  <cp:lastModifiedBy>Adam Shyly</cp:lastModifiedBy>
  <cp:revision>24</cp:revision>
  <dcterms:created xsi:type="dcterms:W3CDTF">2006-08-16T00:00:00Z</dcterms:created>
  <dcterms:modified xsi:type="dcterms:W3CDTF">2022-12-21T23:36:32Z</dcterms:modified>
  <dc:identifier>DAFVEmlHFko</dc:identifier>
</cp:coreProperties>
</file>